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8" r:id="rId2"/>
    <p:sldId id="262" r:id="rId3"/>
    <p:sldId id="263" r:id="rId4"/>
    <p:sldId id="269" r:id="rId5"/>
    <p:sldId id="270" r:id="rId6"/>
    <p:sldId id="259" r:id="rId7"/>
    <p:sldId id="271" r:id="rId8"/>
    <p:sldId id="265" r:id="rId9"/>
    <p:sldId id="283" r:id="rId10"/>
    <p:sldId id="277" r:id="rId11"/>
    <p:sldId id="272" r:id="rId12"/>
    <p:sldId id="264" r:id="rId13"/>
    <p:sldId id="273" r:id="rId14"/>
    <p:sldId id="260" r:id="rId15"/>
    <p:sldId id="274" r:id="rId16"/>
    <p:sldId id="266" r:id="rId17"/>
    <p:sldId id="275" r:id="rId18"/>
    <p:sldId id="261" r:id="rId19"/>
  </p:sldIdLst>
  <p:sldSz cx="9144000" cy="6858000" type="screen4x3"/>
  <p:notesSz cx="6858000" cy="9144000"/>
  <p:defaultTextStyle>
    <a:defPPr>
      <a:defRPr lang="en-A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DEC6FE"/>
    <a:srgbClr val="CCCCFF"/>
    <a:srgbClr val="006600"/>
    <a:srgbClr val="FF6600"/>
    <a:srgbClr val="9900FF"/>
    <a:srgbClr val="99FF99"/>
    <a:srgbClr val="99FF66"/>
    <a:srgbClr val="6699FF"/>
    <a:srgbClr val="5700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66667" autoAdjust="0"/>
  </p:normalViewPr>
  <p:slideViewPr>
    <p:cSldViewPr>
      <p:cViewPr>
        <p:scale>
          <a:sx n="70" d="100"/>
          <a:sy n="70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62F7-A1C4-4C5F-92AB-98CE5DE0F241}" type="datetimeFigureOut">
              <a:rPr lang="en-AU" smtClean="0"/>
              <a:pPr/>
              <a:t>15/01/2014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FB0DF-A849-4069-97E5-AEE4B36E7CF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572000"/>
            <a:ext cx="7848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5410200"/>
            <a:ext cx="7848600" cy="457200"/>
          </a:xfrm>
        </p:spPr>
        <p:txBody>
          <a:bodyPr anchor="ctr"/>
          <a:lstStyle>
            <a:lvl1pPr marL="0" indent="0">
              <a:buFontTx/>
              <a:buNone/>
              <a:tabLst>
                <a:tab pos="4919663" algn="l"/>
              </a:tabLst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3174" name="Rectangle 10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175" name="Rectangle 10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176" name="Rectangle 10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6C9737-546D-47FB-AAB5-F258A7205B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CE34B-CA54-409C-A294-76D745820E6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4550" y="152400"/>
            <a:ext cx="19240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56197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8B85C-E6B6-4071-9A0A-E0A044197D5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FBEB7-C591-47FC-A37E-EE74F863542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B06DC-22B5-4833-9292-D9E4B402AE1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4478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34799-D0E7-4D15-9C26-FD5BE1589ED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1237F-8623-4E18-9F42-49E5C8A3D32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FA6DB-0659-417C-A5B4-B0471267A56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F575F-1EDC-4326-B250-6BB40DE3A99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A7C27-410F-44BD-BBDC-C91A199675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CE99B-3354-449B-95AB-603B24BE109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447800"/>
            <a:ext cx="769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403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AU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638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5000" y="6477000"/>
            <a:ext cx="2171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E9E5EA41-FAFC-4B93-A127-3A25C3FF4AAD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0"/>
            <a:ext cx="8991600" cy="762000"/>
          </a:xfrm>
        </p:spPr>
        <p:txBody>
          <a:bodyPr/>
          <a:lstStyle/>
          <a:p>
            <a:r>
              <a:rPr lang="en-AU" dirty="0" smtClean="0"/>
              <a:t>Laboratory Panels &amp;Tests Discussions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410200"/>
            <a:ext cx="7848600" cy="683096"/>
          </a:xfrm>
        </p:spPr>
        <p:txBody>
          <a:bodyPr/>
          <a:lstStyle/>
          <a:p>
            <a:r>
              <a:rPr lang="en-AU" dirty="0" smtClean="0"/>
              <a:t>(a.k.a. Observation Groups verses Atomic Observations)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016" cy="838200"/>
          </a:xfrm>
        </p:spPr>
        <p:txBody>
          <a:bodyPr/>
          <a:lstStyle/>
          <a:p>
            <a:r>
              <a:rPr lang="en-AU" dirty="0" smtClean="0"/>
              <a:t>Option 2b – Using Lab Results Pattern</a:t>
            </a:r>
            <a:endParaRPr lang="en-AU" dirty="0"/>
          </a:p>
        </p:txBody>
      </p:sp>
      <p:sp>
        <p:nvSpPr>
          <p:cNvPr id="48" name="TextBox 47"/>
          <p:cNvSpPr txBox="1"/>
          <p:nvPr/>
        </p:nvSpPr>
        <p:spPr>
          <a:xfrm>
            <a:off x="1907704" y="207188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ENTRY:</a:t>
            </a:r>
            <a:endParaRPr lang="en-GB" dirty="0">
              <a:solidFill>
                <a:srgbClr val="9900FF"/>
              </a:solidFill>
            </a:endParaRPr>
          </a:p>
        </p:txBody>
      </p:sp>
      <p:sp>
        <p:nvSpPr>
          <p:cNvPr id="49" name="Bevel 48"/>
          <p:cNvSpPr/>
          <p:nvPr/>
        </p:nvSpPr>
        <p:spPr>
          <a:xfrm>
            <a:off x="3131840" y="2060848"/>
            <a:ext cx="2728760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Lab Results Pattern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203848" y="2383624"/>
            <a:ext cx="13648" cy="1440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Bevel 50"/>
          <p:cNvSpPr/>
          <p:nvPr/>
        </p:nvSpPr>
        <p:spPr>
          <a:xfrm>
            <a:off x="3556344" y="242088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3229649" y="257922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847455" y="2420888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Bevel 53"/>
          <p:cNvSpPr/>
          <p:nvPr/>
        </p:nvSpPr>
        <p:spPr>
          <a:xfrm>
            <a:off x="3544585" y="2852936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217890" y="3011269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835696" y="2878286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Bevel 56"/>
          <p:cNvSpPr/>
          <p:nvPr/>
        </p:nvSpPr>
        <p:spPr>
          <a:xfrm>
            <a:off x="3544585" y="367165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3217890" y="382998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835696" y="365605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00B050"/>
                </a:solidFill>
              </a:rPr>
              <a:t>CLUSTER: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65757" y="4001780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36189" y="4448145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36189" y="4879524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>
            <a:off x="3679118" y="4005064"/>
            <a:ext cx="1" cy="1080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Bevel 73"/>
          <p:cNvSpPr/>
          <p:nvPr/>
        </p:nvSpPr>
        <p:spPr>
          <a:xfrm>
            <a:off x="4003861" y="410369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r>
              <a:rPr lang="en-US" sz="1600" b="1" i="1" dirty="0" err="1" smtClean="0">
                <a:solidFill>
                  <a:srgbClr val="FF0000"/>
                </a:solidFill>
              </a:rPr>
              <a:t>Hematocrit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3677166" y="426203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Bevel 75"/>
          <p:cNvSpPr/>
          <p:nvPr/>
        </p:nvSpPr>
        <p:spPr>
          <a:xfrm>
            <a:off x="3992102" y="452276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42%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3665407" y="468110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Bevel 77"/>
          <p:cNvSpPr/>
          <p:nvPr/>
        </p:nvSpPr>
        <p:spPr>
          <a:xfrm>
            <a:off x="3992102" y="495414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3665407" y="511248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Bevel 60"/>
          <p:cNvSpPr/>
          <p:nvPr/>
        </p:nvSpPr>
        <p:spPr>
          <a:xfrm>
            <a:off x="3548750" y="325325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Panel 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…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219774" y="3397267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837974" y="3264284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3 – </a:t>
            </a:r>
            <a:r>
              <a:rPr lang="en-AU" dirty="0" err="1" smtClean="0"/>
              <a:t>Templated</a:t>
            </a:r>
            <a:r>
              <a:rPr lang="en-AU" dirty="0" smtClean="0"/>
              <a:t> ‘</a:t>
            </a:r>
            <a:r>
              <a:rPr lang="en-AU" dirty="0" err="1" smtClean="0"/>
              <a:t>Uber</a:t>
            </a:r>
            <a:r>
              <a:rPr lang="en-AU" dirty="0" smtClean="0"/>
              <a:t> Model’</a:t>
            </a:r>
            <a:endParaRPr lang="en-AU" dirty="0"/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>
          <a:xfrm>
            <a:off x="152400" y="1412776"/>
            <a:ext cx="8991600" cy="5184576"/>
          </a:xfrm>
        </p:spPr>
        <p:txBody>
          <a:bodyPr/>
          <a:lstStyle/>
          <a:p>
            <a:r>
              <a:rPr lang="en-AU" sz="2800" dirty="0" smtClean="0"/>
              <a:t>Same as Option 2 (Entries &amp; Clusters) – except:</a:t>
            </a:r>
          </a:p>
          <a:p>
            <a:r>
              <a:rPr lang="en-AU" sz="2800" dirty="0" smtClean="0"/>
              <a:t>One Lab Results ‘</a:t>
            </a:r>
            <a:r>
              <a:rPr lang="en-AU" sz="2800" dirty="0" err="1" smtClean="0"/>
              <a:t>Uber</a:t>
            </a:r>
            <a:r>
              <a:rPr lang="en-AU" sz="2800" dirty="0" smtClean="0"/>
              <a:t> Model’ is defined, which contains every possible test</a:t>
            </a:r>
          </a:p>
          <a:p>
            <a:r>
              <a:rPr lang="en-AU" sz="2800" dirty="0" smtClean="0"/>
              <a:t>Each Panel is defined as a template (or constraint) on the ‘</a:t>
            </a:r>
            <a:r>
              <a:rPr lang="en-AU" sz="2800" dirty="0" err="1" smtClean="0"/>
              <a:t>Uber</a:t>
            </a:r>
            <a:r>
              <a:rPr lang="en-AU" sz="2800" dirty="0" smtClean="0"/>
              <a:t> Model’)</a:t>
            </a:r>
          </a:p>
          <a:p>
            <a:pPr>
              <a:spcBef>
                <a:spcPts val="1200"/>
              </a:spcBef>
            </a:pPr>
            <a:r>
              <a:rPr lang="en-AU" sz="2800" u="sng" dirty="0" smtClean="0">
                <a:solidFill>
                  <a:srgbClr val="FF0000"/>
                </a:solidFill>
              </a:rPr>
              <a:t>Pros</a:t>
            </a:r>
          </a:p>
          <a:p>
            <a:pPr lvl="1"/>
            <a:r>
              <a:rPr lang="en-AU" sz="2400" dirty="0" smtClean="0"/>
              <a:t>Query paths are stable</a:t>
            </a:r>
          </a:p>
          <a:p>
            <a:r>
              <a:rPr lang="en-AU" sz="2800" u="sng" dirty="0" smtClean="0">
                <a:solidFill>
                  <a:srgbClr val="FF0000"/>
                </a:solidFill>
              </a:rPr>
              <a:t>Cons</a:t>
            </a:r>
          </a:p>
          <a:p>
            <a:pPr lvl="1"/>
            <a:r>
              <a:rPr lang="en-AU" sz="2400" dirty="0" smtClean="0"/>
              <a:t>Doesn’t identify smallest piece of </a:t>
            </a:r>
            <a:r>
              <a:rPr lang="en-AU" sz="2400" dirty="0" err="1" smtClean="0"/>
              <a:t>queryable</a:t>
            </a:r>
            <a:r>
              <a:rPr lang="en-AU" sz="2400" dirty="0" smtClean="0"/>
              <a:t> information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875984" cy="838200"/>
          </a:xfrm>
        </p:spPr>
        <p:txBody>
          <a:bodyPr/>
          <a:lstStyle/>
          <a:p>
            <a:r>
              <a:rPr lang="en-AU" dirty="0" smtClean="0"/>
              <a:t>Option 3 – </a:t>
            </a:r>
            <a:r>
              <a:rPr lang="en-AU" dirty="0" err="1" smtClean="0"/>
              <a:t>Templated</a:t>
            </a:r>
            <a:r>
              <a:rPr lang="en-AU" dirty="0" smtClean="0"/>
              <a:t> ‘</a:t>
            </a:r>
            <a:r>
              <a:rPr lang="en-AU" dirty="0" err="1" smtClean="0"/>
              <a:t>Uber</a:t>
            </a:r>
            <a:r>
              <a:rPr lang="en-AU" dirty="0" smtClean="0"/>
              <a:t> Model’</a:t>
            </a:r>
            <a:endParaRPr lang="en-AU" dirty="0"/>
          </a:p>
        </p:txBody>
      </p:sp>
      <p:sp>
        <p:nvSpPr>
          <p:cNvPr id="48" name="TextBox 47"/>
          <p:cNvSpPr txBox="1"/>
          <p:nvPr/>
        </p:nvSpPr>
        <p:spPr>
          <a:xfrm>
            <a:off x="-252536" y="1389065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ENTRY:</a:t>
            </a:r>
            <a:endParaRPr lang="en-GB" dirty="0">
              <a:solidFill>
                <a:srgbClr val="9900FF"/>
              </a:solidFill>
            </a:endParaRPr>
          </a:p>
        </p:txBody>
      </p:sp>
      <p:sp>
        <p:nvSpPr>
          <p:cNvPr id="49" name="Bevel 48"/>
          <p:cNvSpPr/>
          <p:nvPr/>
        </p:nvSpPr>
        <p:spPr>
          <a:xfrm>
            <a:off x="971600" y="1378032"/>
            <a:ext cx="2728760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‘</a:t>
            </a:r>
            <a:r>
              <a:rPr lang="en-US" sz="1600" b="1" i="1" dirty="0" err="1" smtClean="0">
                <a:solidFill>
                  <a:schemeClr val="tx1"/>
                </a:solidFill>
              </a:rPr>
              <a:t>Uber</a:t>
            </a:r>
            <a:r>
              <a:rPr lang="en-US" sz="1600" b="1" i="1" dirty="0" smtClean="0">
                <a:solidFill>
                  <a:schemeClr val="tx1"/>
                </a:solidFill>
              </a:rPr>
              <a:t>’ Lab Results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059534" y="1679712"/>
            <a:ext cx="72008" cy="4766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Bevel 50"/>
          <p:cNvSpPr/>
          <p:nvPr/>
        </p:nvSpPr>
        <p:spPr>
          <a:xfrm>
            <a:off x="1396104" y="173807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1069409" y="189640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-312785" y="1738072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Bevel 53"/>
          <p:cNvSpPr/>
          <p:nvPr/>
        </p:nvSpPr>
        <p:spPr>
          <a:xfrm>
            <a:off x="1384345" y="2170120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1057650" y="2328453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-324544" y="2195470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Bevel 56"/>
          <p:cNvSpPr/>
          <p:nvPr/>
        </p:nvSpPr>
        <p:spPr>
          <a:xfrm>
            <a:off x="1384345" y="2988835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err="1" smtClean="0">
                <a:solidFill>
                  <a:schemeClr val="tx1"/>
                </a:solidFill>
              </a:rPr>
              <a:t>Hematocrit</a:t>
            </a:r>
            <a:r>
              <a:rPr lang="en-US" sz="1600" b="1" i="1" dirty="0" smtClean="0">
                <a:solidFill>
                  <a:schemeClr val="tx1"/>
                </a:solidFill>
              </a:rPr>
              <a:t> 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1057650" y="3147168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-324544" y="297324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00B050"/>
                </a:solidFill>
              </a:rPr>
              <a:t>CLUSTER: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-94483" y="3318964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-124051" y="376532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-124051" y="4196708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>
            <a:off x="1518878" y="3322248"/>
            <a:ext cx="1" cy="1080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Bevel 73"/>
          <p:cNvSpPr/>
          <p:nvPr/>
        </p:nvSpPr>
        <p:spPr>
          <a:xfrm>
            <a:off x="1843621" y="3420883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r>
              <a:rPr lang="en-US" sz="1600" b="1" i="1" dirty="0" err="1" smtClean="0">
                <a:solidFill>
                  <a:srgbClr val="FF0000"/>
                </a:solidFill>
              </a:rPr>
              <a:t>Hematocrit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1516926" y="3579216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Bevel 75"/>
          <p:cNvSpPr/>
          <p:nvPr/>
        </p:nvSpPr>
        <p:spPr>
          <a:xfrm>
            <a:off x="1831862" y="383995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42%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1505167" y="399828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Bevel 77"/>
          <p:cNvSpPr/>
          <p:nvPr/>
        </p:nvSpPr>
        <p:spPr>
          <a:xfrm>
            <a:off x="1831862" y="427133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1505167" y="442966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Bevel 79"/>
          <p:cNvSpPr/>
          <p:nvPr/>
        </p:nvSpPr>
        <p:spPr>
          <a:xfrm>
            <a:off x="1448751" y="4663104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Hemoglobin 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1122056" y="4821437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-191898" y="4659336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00B050"/>
                </a:solidFill>
              </a:rPr>
              <a:t>CLUSTER: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-178250" y="5106185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-250258" y="5482488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-250258" y="5897120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1577238" y="5050440"/>
            <a:ext cx="1" cy="1080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Bevel 86"/>
          <p:cNvSpPr/>
          <p:nvPr/>
        </p:nvSpPr>
        <p:spPr>
          <a:xfrm>
            <a:off x="1908027" y="5084603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</a:t>
            </a:r>
            <a:r>
              <a:rPr lang="en-US" sz="1600" b="1" i="1" dirty="0" smtClean="0">
                <a:solidFill>
                  <a:srgbClr val="FF0000"/>
                </a:solidFill>
              </a:rPr>
              <a:t>|Hemoglobin|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1581332" y="5242936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Bevel 88"/>
          <p:cNvSpPr/>
          <p:nvPr/>
        </p:nvSpPr>
        <p:spPr>
          <a:xfrm>
            <a:off x="1896268" y="548248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14.2 g/</a:t>
            </a:r>
            <a:r>
              <a:rPr lang="en-US" sz="1600" b="1" i="1" dirty="0" err="1" smtClean="0">
                <a:solidFill>
                  <a:srgbClr val="FF0000"/>
                </a:solidFill>
              </a:rPr>
              <a:t>dL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1569573" y="564082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Bevel 90"/>
          <p:cNvSpPr/>
          <p:nvPr/>
        </p:nvSpPr>
        <p:spPr>
          <a:xfrm>
            <a:off x="1896268" y="5914536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1569573" y="6072869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Bevel 60"/>
          <p:cNvSpPr/>
          <p:nvPr/>
        </p:nvSpPr>
        <p:spPr>
          <a:xfrm>
            <a:off x="1388510" y="2570435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Panel 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…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1059534" y="271445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-322266" y="2581468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-141738" y="6326465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00B050"/>
                </a:solidFill>
              </a:rPr>
              <a:t>CLUSTER: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3" name="Bevel 92"/>
          <p:cNvSpPr/>
          <p:nvPr/>
        </p:nvSpPr>
        <p:spPr>
          <a:xfrm>
            <a:off x="1433222" y="6311083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LDL 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1106527" y="6469416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350387" y="135180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ENTRY:</a:t>
            </a:r>
            <a:endParaRPr lang="en-GB" dirty="0">
              <a:solidFill>
                <a:srgbClr val="9900FF"/>
              </a:solidFill>
            </a:endParaRPr>
          </a:p>
        </p:txBody>
      </p:sp>
      <p:sp>
        <p:nvSpPr>
          <p:cNvPr id="99" name="Bevel 98"/>
          <p:cNvSpPr/>
          <p:nvPr/>
        </p:nvSpPr>
        <p:spPr>
          <a:xfrm>
            <a:off x="5716261" y="1340768"/>
            <a:ext cx="2728760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err="1" smtClean="0">
                <a:solidFill>
                  <a:schemeClr val="tx1"/>
                </a:solidFill>
              </a:rPr>
              <a:t>Haematocrit</a:t>
            </a:r>
            <a:r>
              <a:rPr lang="en-US" sz="1600" b="1" i="1" dirty="0" smtClean="0">
                <a:solidFill>
                  <a:schemeClr val="tx1"/>
                </a:solidFill>
              </a:rPr>
              <a:t> Lab Results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5804195" y="1642448"/>
            <a:ext cx="72008" cy="4766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Bevel 100"/>
          <p:cNvSpPr/>
          <p:nvPr/>
        </p:nvSpPr>
        <p:spPr>
          <a:xfrm>
            <a:off x="6140765" y="170080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>
            <a:off x="5814070" y="185914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431876" y="1700808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4" name="Bevel 103"/>
          <p:cNvSpPr/>
          <p:nvPr/>
        </p:nvSpPr>
        <p:spPr>
          <a:xfrm>
            <a:off x="6129006" y="2132856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5802311" y="2291189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4420117" y="2158206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7" name="Bevel 106"/>
          <p:cNvSpPr/>
          <p:nvPr/>
        </p:nvSpPr>
        <p:spPr>
          <a:xfrm>
            <a:off x="6129006" y="295157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err="1" smtClean="0">
                <a:solidFill>
                  <a:schemeClr val="tx1"/>
                </a:solidFill>
              </a:rPr>
              <a:t>Hematocrit</a:t>
            </a:r>
            <a:r>
              <a:rPr lang="en-US" sz="1600" b="1" i="1" dirty="0" smtClean="0">
                <a:solidFill>
                  <a:schemeClr val="tx1"/>
                </a:solidFill>
              </a:rPr>
              <a:t> 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5802311" y="310990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4420117" y="293597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00B050"/>
                </a:solidFill>
              </a:rPr>
              <a:t>CLUSTER: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650178" y="3281700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620610" y="3728065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620610" y="4159444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H="1">
            <a:off x="6263539" y="3284984"/>
            <a:ext cx="1" cy="1080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Bevel 113"/>
          <p:cNvSpPr/>
          <p:nvPr/>
        </p:nvSpPr>
        <p:spPr>
          <a:xfrm>
            <a:off x="6588282" y="338361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r>
              <a:rPr lang="en-US" sz="1600" b="1" i="1" dirty="0" err="1" smtClean="0">
                <a:solidFill>
                  <a:srgbClr val="FF0000"/>
                </a:solidFill>
              </a:rPr>
              <a:t>Hematocrit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6261587" y="354195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Bevel 115"/>
          <p:cNvSpPr/>
          <p:nvPr/>
        </p:nvSpPr>
        <p:spPr>
          <a:xfrm>
            <a:off x="6576523" y="380268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42%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7" name="Straight Connector 116"/>
          <p:cNvCxnSpPr/>
          <p:nvPr/>
        </p:nvCxnSpPr>
        <p:spPr>
          <a:xfrm>
            <a:off x="6249828" y="396102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Bevel 117"/>
          <p:cNvSpPr/>
          <p:nvPr/>
        </p:nvSpPr>
        <p:spPr>
          <a:xfrm>
            <a:off x="6576523" y="423406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>
            <a:off x="6249828" y="439240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Bevel 119"/>
          <p:cNvSpPr/>
          <p:nvPr/>
        </p:nvSpPr>
        <p:spPr>
          <a:xfrm>
            <a:off x="6193412" y="4625840"/>
            <a:ext cx="2671840" cy="347061"/>
          </a:xfrm>
          <a:prstGeom prst="bevel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strike="sngStrike" dirty="0" smtClean="0">
                <a:solidFill>
                  <a:schemeClr val="bg2">
                    <a:lumMod val="75000"/>
                  </a:schemeClr>
                </a:solidFill>
              </a:rPr>
              <a:t>Hemoglobin Result:</a:t>
            </a:r>
            <a:endParaRPr lang="en-GB" sz="1600" b="1" i="1" strike="sngStrike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>
            <a:off x="5866717" y="4784173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321899" y="5013176"/>
            <a:ext cx="1" cy="1080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Bevel 126"/>
          <p:cNvSpPr/>
          <p:nvPr/>
        </p:nvSpPr>
        <p:spPr>
          <a:xfrm>
            <a:off x="6652688" y="5047339"/>
            <a:ext cx="2671840" cy="347061"/>
          </a:xfrm>
          <a:prstGeom prst="bevel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strike="sngStrike" dirty="0" smtClean="0">
                <a:solidFill>
                  <a:schemeClr val="bg2">
                    <a:lumMod val="75000"/>
                  </a:schemeClr>
                </a:solidFill>
              </a:rPr>
              <a:t>Test Name:|Hemoglobin|</a:t>
            </a:r>
            <a:endParaRPr lang="en-GB" sz="1600" b="1" i="1" strike="sngStrike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>
            <a:off x="6325993" y="520567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Bevel 128"/>
          <p:cNvSpPr/>
          <p:nvPr/>
        </p:nvSpPr>
        <p:spPr>
          <a:xfrm>
            <a:off x="6640929" y="5445224"/>
            <a:ext cx="2671840" cy="347061"/>
          </a:xfrm>
          <a:prstGeom prst="bevel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strike="sngStrike" dirty="0" smtClean="0">
                <a:solidFill>
                  <a:schemeClr val="bg2">
                    <a:lumMod val="75000"/>
                  </a:schemeClr>
                </a:solidFill>
              </a:rPr>
              <a:t>Result Value: 14.2 g/</a:t>
            </a:r>
            <a:r>
              <a:rPr lang="en-US" sz="1600" b="1" i="1" strike="sngStrike" dirty="0" err="1" smtClean="0">
                <a:solidFill>
                  <a:schemeClr val="bg2">
                    <a:lumMod val="75000"/>
                  </a:schemeClr>
                </a:solidFill>
              </a:rPr>
              <a:t>dL</a:t>
            </a:r>
            <a:endParaRPr lang="en-GB" sz="1600" b="1" i="1" strike="sngStrike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6314234" y="5603557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Bevel 130"/>
          <p:cNvSpPr/>
          <p:nvPr/>
        </p:nvSpPr>
        <p:spPr>
          <a:xfrm>
            <a:off x="6640929" y="5877272"/>
            <a:ext cx="2671840" cy="347061"/>
          </a:xfrm>
          <a:prstGeom prst="bevel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strike="sngStrike" dirty="0" smtClean="0">
                <a:solidFill>
                  <a:schemeClr val="bg2">
                    <a:lumMod val="75000"/>
                  </a:schemeClr>
                </a:solidFill>
              </a:rPr>
              <a:t>Interpretation: |Normal|</a:t>
            </a:r>
            <a:endParaRPr lang="en-GB" sz="1600" b="1" i="1" strike="sngStrike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>
            <a:off x="6314234" y="603560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Bevel 133"/>
          <p:cNvSpPr/>
          <p:nvPr/>
        </p:nvSpPr>
        <p:spPr>
          <a:xfrm>
            <a:off x="6133171" y="2533171"/>
            <a:ext cx="2671840" cy="347061"/>
          </a:xfrm>
          <a:prstGeom prst="bevel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strike="sngStrike" dirty="0" smtClean="0">
                <a:solidFill>
                  <a:schemeClr val="bg2">
                    <a:lumMod val="75000"/>
                  </a:schemeClr>
                </a:solidFill>
              </a:rPr>
              <a:t>Panel Interpretation: …</a:t>
            </a:r>
            <a:endParaRPr lang="en-GB" sz="1600" b="1" i="1" strike="sngStrike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>
            <a:off x="5804195" y="2677187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Bevel 137"/>
          <p:cNvSpPr/>
          <p:nvPr/>
        </p:nvSpPr>
        <p:spPr>
          <a:xfrm>
            <a:off x="6177883" y="6273819"/>
            <a:ext cx="2671840" cy="347061"/>
          </a:xfrm>
          <a:prstGeom prst="bevel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strike="sngStrike" dirty="0" smtClean="0">
                <a:solidFill>
                  <a:schemeClr val="bg2">
                    <a:lumMod val="75000"/>
                  </a:schemeClr>
                </a:solidFill>
              </a:rPr>
              <a:t>LDL Result:</a:t>
            </a:r>
            <a:endParaRPr lang="en-GB" sz="1600" b="1" i="1" strike="sngStrike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>
            <a:off x="5851188" y="643215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4 – Entries With Links</a:t>
            </a:r>
            <a:endParaRPr lang="en-AU" dirty="0"/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>
          <a:xfrm>
            <a:off x="152400" y="1196752"/>
            <a:ext cx="8991600" cy="5589240"/>
          </a:xfrm>
        </p:spPr>
        <p:txBody>
          <a:bodyPr/>
          <a:lstStyle/>
          <a:p>
            <a:r>
              <a:rPr lang="en-AU" sz="2400" dirty="0" smtClean="0"/>
              <a:t>Panels defined using Entries</a:t>
            </a:r>
          </a:p>
          <a:p>
            <a:r>
              <a:rPr lang="en-AU" sz="2400" dirty="0" smtClean="0"/>
              <a:t>Tests defined using Entries</a:t>
            </a:r>
          </a:p>
          <a:p>
            <a:r>
              <a:rPr lang="en-AU" sz="2400" dirty="0" smtClean="0"/>
              <a:t>Panel entry includes links to test entries</a:t>
            </a:r>
          </a:p>
          <a:p>
            <a:pPr>
              <a:spcBef>
                <a:spcPts val="0"/>
              </a:spcBef>
            </a:pPr>
            <a:r>
              <a:rPr lang="en-AU" sz="2800" u="sng" dirty="0" smtClean="0">
                <a:solidFill>
                  <a:srgbClr val="FF0000"/>
                </a:solidFill>
              </a:rPr>
              <a:t>Pros</a:t>
            </a:r>
          </a:p>
          <a:p>
            <a:pPr lvl="1"/>
            <a:r>
              <a:rPr lang="en-AU" sz="2400" dirty="0" smtClean="0"/>
              <a:t>No changes to the reference model</a:t>
            </a:r>
          </a:p>
          <a:p>
            <a:pPr lvl="1"/>
            <a:r>
              <a:rPr lang="en-AU" sz="2400" dirty="0" smtClean="0"/>
              <a:t>Query paths are consistent</a:t>
            </a:r>
          </a:p>
          <a:p>
            <a:pPr lvl="1"/>
            <a:r>
              <a:rPr lang="en-AU" sz="2400" dirty="0" smtClean="0"/>
              <a:t>Tests can stand independently with own context</a:t>
            </a:r>
          </a:p>
          <a:p>
            <a:pPr lvl="1"/>
            <a:r>
              <a:rPr lang="en-AU" sz="2400" dirty="0" smtClean="0"/>
              <a:t>Allows arbitrary levels of groupings</a:t>
            </a:r>
          </a:p>
          <a:p>
            <a:r>
              <a:rPr lang="en-AU" sz="2800" u="sng" dirty="0" smtClean="0">
                <a:solidFill>
                  <a:srgbClr val="FF0000"/>
                </a:solidFill>
              </a:rPr>
              <a:t>Cons/Implications</a:t>
            </a:r>
          </a:p>
          <a:p>
            <a:pPr lvl="1"/>
            <a:r>
              <a:rPr lang="en-AU" sz="2400" dirty="0" smtClean="0"/>
              <a:t>Requires queries to navigate links and understand the semantics of the links</a:t>
            </a:r>
          </a:p>
          <a:p>
            <a:pPr lvl="1"/>
            <a:r>
              <a:rPr lang="en-AU" sz="2400" dirty="0" smtClean="0"/>
              <a:t>Need to repeat information in each test entry</a:t>
            </a:r>
          </a:p>
          <a:p>
            <a:pPr lvl="1"/>
            <a:r>
              <a:rPr lang="en-AU" sz="2400" dirty="0" smtClean="0"/>
              <a:t>Are reverse links also required?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4 – Entries With Links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1484784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ENTRY (A):</a:t>
            </a:r>
            <a:endParaRPr lang="en-GB" b="1" dirty="0">
              <a:solidFill>
                <a:srgbClr val="9900FF"/>
              </a:solidFill>
            </a:endParaRPr>
          </a:p>
        </p:txBody>
      </p:sp>
      <p:sp>
        <p:nvSpPr>
          <p:cNvPr id="8" name="Bevel 7"/>
          <p:cNvSpPr/>
          <p:nvPr/>
        </p:nvSpPr>
        <p:spPr>
          <a:xfrm>
            <a:off x="5580112" y="1484784"/>
            <a:ext cx="2232248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Lab Test</a:t>
            </a:r>
            <a:endParaRPr lang="en-GB" sz="1600" b="1" i="1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669929" y="1772816"/>
            <a:ext cx="9487" cy="20882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Bevel 16"/>
          <p:cNvSpPr/>
          <p:nvPr/>
        </p:nvSpPr>
        <p:spPr>
          <a:xfrm>
            <a:off x="6004616" y="192981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677921" y="208814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95727" y="195516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ELEMENT:</a:t>
            </a:r>
            <a:endParaRPr lang="en-GB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Bevel 25"/>
          <p:cNvSpPr/>
          <p:nvPr/>
        </p:nvSpPr>
        <p:spPr>
          <a:xfrm>
            <a:off x="5992857" y="2348880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666162" y="2507213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83968" y="2374230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Bevel 28"/>
          <p:cNvSpPr/>
          <p:nvPr/>
        </p:nvSpPr>
        <p:spPr>
          <a:xfrm>
            <a:off x="5992857" y="278025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r>
              <a:rPr lang="en-US" sz="1600" b="1" i="1" dirty="0" err="1" smtClean="0">
                <a:solidFill>
                  <a:srgbClr val="FF0000"/>
                </a:solidFill>
              </a:rPr>
              <a:t>Hematocrit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666162" y="293859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83968" y="280560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Bevel 31"/>
          <p:cNvSpPr/>
          <p:nvPr/>
        </p:nvSpPr>
        <p:spPr>
          <a:xfrm>
            <a:off x="6022425" y="321230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42%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695730" y="337064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13536" y="323765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Bevel 34"/>
          <p:cNvSpPr/>
          <p:nvPr/>
        </p:nvSpPr>
        <p:spPr>
          <a:xfrm>
            <a:off x="5992857" y="365867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666162" y="381700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83968" y="3684022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79512" y="5661248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Q: List the Date and Result of all </a:t>
            </a:r>
            <a:r>
              <a:rPr lang="en-AU" sz="2000" dirty="0" err="1" smtClean="0"/>
              <a:t>Hematocrit</a:t>
            </a:r>
            <a:r>
              <a:rPr lang="en-AU" sz="2000" dirty="0" smtClean="0"/>
              <a:t> Tests for Information Subject 7549.</a:t>
            </a:r>
            <a:endParaRPr lang="en-AU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-310441" y="149581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ENTRY (C):</a:t>
            </a:r>
            <a:endParaRPr lang="en-GB" dirty="0">
              <a:solidFill>
                <a:srgbClr val="9900FF"/>
              </a:solidFill>
            </a:endParaRPr>
          </a:p>
        </p:txBody>
      </p:sp>
      <p:sp>
        <p:nvSpPr>
          <p:cNvPr id="61" name="Bevel 60"/>
          <p:cNvSpPr/>
          <p:nvPr/>
        </p:nvSpPr>
        <p:spPr>
          <a:xfrm>
            <a:off x="959897" y="1484784"/>
            <a:ext cx="2728760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Lab Panel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endCxn id="68" idx="3"/>
          </p:cNvCxnSpPr>
          <p:nvPr/>
        </p:nvCxnSpPr>
        <p:spPr>
          <a:xfrm flipH="1">
            <a:off x="1031849" y="1786464"/>
            <a:ext cx="2334" cy="2597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Bevel 63"/>
          <p:cNvSpPr/>
          <p:nvPr/>
        </p:nvSpPr>
        <p:spPr>
          <a:xfrm>
            <a:off x="1384401" y="192981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1057706" y="208814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-228952" y="195516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Bevel 68"/>
          <p:cNvSpPr/>
          <p:nvPr/>
        </p:nvSpPr>
        <p:spPr>
          <a:xfrm>
            <a:off x="1372642" y="2348880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1045947" y="2507213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-240711" y="2374230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Bevel 71"/>
          <p:cNvSpPr/>
          <p:nvPr/>
        </p:nvSpPr>
        <p:spPr>
          <a:xfrm>
            <a:off x="1372642" y="278025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1045947" y="293859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-240711" y="279196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FF6600"/>
                </a:solidFill>
              </a:rPr>
              <a:t>LINK: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95" name="Bevel 94"/>
          <p:cNvSpPr/>
          <p:nvPr/>
        </p:nvSpPr>
        <p:spPr>
          <a:xfrm>
            <a:off x="1396104" y="324470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1069409" y="340304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-258193" y="3229115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FF6600"/>
                </a:solidFill>
              </a:rPr>
              <a:t>LINK:</a:t>
            </a:r>
            <a:endParaRPr lang="en-GB" dirty="0">
              <a:solidFill>
                <a:srgbClr val="FF6600"/>
              </a:solidFill>
            </a:endParaRPr>
          </a:p>
        </p:txBody>
      </p:sp>
      <p:cxnSp>
        <p:nvCxnSpPr>
          <p:cNvPr id="101" name="Straight Arrow Connector 100"/>
          <p:cNvCxnSpPr/>
          <p:nvPr/>
        </p:nvCxnSpPr>
        <p:spPr bwMode="auto">
          <a:xfrm flipV="1">
            <a:off x="3995936" y="1700808"/>
            <a:ext cx="1584176" cy="122413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4355976" y="433705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ENTRY (A):</a:t>
            </a:r>
            <a:endParaRPr lang="en-GB" b="1" dirty="0">
              <a:solidFill>
                <a:srgbClr val="9900FF"/>
              </a:solidFill>
            </a:endParaRPr>
          </a:p>
        </p:txBody>
      </p:sp>
      <p:sp>
        <p:nvSpPr>
          <p:cNvPr id="103" name="Bevel 102"/>
          <p:cNvSpPr/>
          <p:nvPr/>
        </p:nvSpPr>
        <p:spPr>
          <a:xfrm>
            <a:off x="5724128" y="4337051"/>
            <a:ext cx="2232248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Lab Test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5813945" y="4625083"/>
            <a:ext cx="9487" cy="20882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Bevel 104"/>
          <p:cNvSpPr/>
          <p:nvPr/>
        </p:nvSpPr>
        <p:spPr>
          <a:xfrm>
            <a:off x="6148632" y="478207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5821937" y="494041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439743" y="4807428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ELEMENT:</a:t>
            </a:r>
            <a:endParaRPr lang="en-GB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Bevel 107"/>
          <p:cNvSpPr/>
          <p:nvPr/>
        </p:nvSpPr>
        <p:spPr>
          <a:xfrm>
            <a:off x="6136873" y="520114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810178" y="535948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427984" y="522649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Bevel 110"/>
          <p:cNvSpPr/>
          <p:nvPr/>
        </p:nvSpPr>
        <p:spPr>
          <a:xfrm>
            <a:off x="6136873" y="5632526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</a:t>
            </a:r>
            <a:r>
              <a:rPr lang="en-US" sz="1600" b="1" i="1" dirty="0" smtClean="0">
                <a:solidFill>
                  <a:srgbClr val="FF0000"/>
                </a:solidFill>
              </a:rPr>
              <a:t>|Hemoglobin|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5810178" y="5790859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4427984" y="5657876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4" name="Bevel 113"/>
          <p:cNvSpPr/>
          <p:nvPr/>
        </p:nvSpPr>
        <p:spPr>
          <a:xfrm>
            <a:off x="6166441" y="6064574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14.2 g/</a:t>
            </a:r>
            <a:r>
              <a:rPr lang="en-US" sz="1600" b="1" i="1" dirty="0" err="1" smtClean="0">
                <a:solidFill>
                  <a:srgbClr val="FF0000"/>
                </a:solidFill>
              </a:rPr>
              <a:t>dL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5839746" y="6222907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4457552" y="6089924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7" name="Bevel 116"/>
          <p:cNvSpPr/>
          <p:nvPr/>
        </p:nvSpPr>
        <p:spPr>
          <a:xfrm>
            <a:off x="6136873" y="651093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5810178" y="666927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4427984" y="653628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0" name="Straight Arrow Connector 119"/>
          <p:cNvCxnSpPr/>
          <p:nvPr/>
        </p:nvCxnSpPr>
        <p:spPr bwMode="auto">
          <a:xfrm>
            <a:off x="4067944" y="3440034"/>
            <a:ext cx="1584176" cy="92507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4" name="Bevel 123"/>
          <p:cNvSpPr/>
          <p:nvPr/>
        </p:nvSpPr>
        <p:spPr>
          <a:xfrm>
            <a:off x="1358936" y="371703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600" b="1" i="1" dirty="0" smtClean="0">
                <a:solidFill>
                  <a:srgbClr val="FF0000"/>
                </a:solidFill>
              </a:rPr>
              <a:t>|CBC|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1032241" y="387536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-180528" y="3728065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Bevel 61"/>
          <p:cNvSpPr/>
          <p:nvPr/>
        </p:nvSpPr>
        <p:spPr>
          <a:xfrm>
            <a:off x="1358936" y="423406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Panel 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…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1032241" y="439240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-180528" y="4245100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36024" cy="838200"/>
          </a:xfrm>
        </p:spPr>
        <p:txBody>
          <a:bodyPr/>
          <a:lstStyle/>
          <a:p>
            <a:r>
              <a:rPr lang="en-AU" dirty="0" smtClean="0"/>
              <a:t>Option 5 – Entries With External Panels</a:t>
            </a:r>
            <a:endParaRPr lang="en-AU" dirty="0"/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>
          <a:xfrm>
            <a:off x="152400" y="1412776"/>
            <a:ext cx="8991600" cy="5184576"/>
          </a:xfrm>
        </p:spPr>
        <p:txBody>
          <a:bodyPr/>
          <a:lstStyle/>
          <a:p>
            <a:r>
              <a:rPr lang="en-AU" sz="2800" dirty="0" smtClean="0"/>
              <a:t>Same as Option 4 – except:</a:t>
            </a:r>
          </a:p>
          <a:p>
            <a:r>
              <a:rPr lang="en-AU" sz="2800" dirty="0" smtClean="0"/>
              <a:t>Panels defined in an external database, as a set of references to test entries</a:t>
            </a:r>
          </a:p>
          <a:p>
            <a:pPr>
              <a:spcBef>
                <a:spcPts val="1200"/>
              </a:spcBef>
            </a:pPr>
            <a:r>
              <a:rPr lang="en-AU" sz="2800" u="sng" dirty="0" smtClean="0">
                <a:solidFill>
                  <a:srgbClr val="FF0000"/>
                </a:solidFill>
              </a:rPr>
              <a:t>Pros</a:t>
            </a:r>
          </a:p>
          <a:p>
            <a:pPr lvl="1"/>
            <a:r>
              <a:rPr lang="en-AU" sz="2400" dirty="0" smtClean="0"/>
              <a:t>Recognises atomic information</a:t>
            </a:r>
          </a:p>
          <a:p>
            <a:r>
              <a:rPr lang="en-AU" sz="2800" u="sng" dirty="0" smtClean="0">
                <a:solidFill>
                  <a:srgbClr val="FF0000"/>
                </a:solidFill>
              </a:rPr>
              <a:t>Cons</a:t>
            </a:r>
          </a:p>
          <a:p>
            <a:pPr lvl="1"/>
            <a:r>
              <a:rPr lang="en-AU" sz="2400" dirty="0" smtClean="0"/>
              <a:t>Knowledge is split between the model and the external resource. Knowledge framework is not consistent.</a:t>
            </a:r>
          </a:p>
          <a:p>
            <a:pPr lvl="1"/>
            <a:r>
              <a:rPr lang="en-AU" sz="2400" dirty="0" smtClean="0"/>
              <a:t>No place in model to put information that applies to the whole panel.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838200"/>
          </a:xfrm>
        </p:spPr>
        <p:txBody>
          <a:bodyPr/>
          <a:lstStyle/>
          <a:p>
            <a:r>
              <a:rPr lang="en-AU" dirty="0" smtClean="0"/>
              <a:t>Option 5 – Entries With External Panels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1484784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ENTRY (A):</a:t>
            </a:r>
            <a:endParaRPr lang="en-GB" b="1" dirty="0">
              <a:solidFill>
                <a:srgbClr val="9900FF"/>
              </a:solidFill>
            </a:endParaRPr>
          </a:p>
        </p:txBody>
      </p:sp>
      <p:sp>
        <p:nvSpPr>
          <p:cNvPr id="8" name="Bevel 7"/>
          <p:cNvSpPr/>
          <p:nvPr/>
        </p:nvSpPr>
        <p:spPr>
          <a:xfrm>
            <a:off x="5580112" y="1484784"/>
            <a:ext cx="2232248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Lab Test</a:t>
            </a:r>
            <a:endParaRPr lang="en-GB" sz="1600" b="1" i="1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669929" y="1772816"/>
            <a:ext cx="9487" cy="20882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Bevel 16"/>
          <p:cNvSpPr/>
          <p:nvPr/>
        </p:nvSpPr>
        <p:spPr>
          <a:xfrm>
            <a:off x="6004616" y="192981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677921" y="208814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95727" y="195516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ELEMENT:</a:t>
            </a:r>
            <a:endParaRPr lang="en-GB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Bevel 25"/>
          <p:cNvSpPr/>
          <p:nvPr/>
        </p:nvSpPr>
        <p:spPr>
          <a:xfrm>
            <a:off x="5992857" y="2348880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666162" y="2507213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83968" y="2374230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Bevel 28"/>
          <p:cNvSpPr/>
          <p:nvPr/>
        </p:nvSpPr>
        <p:spPr>
          <a:xfrm>
            <a:off x="5992857" y="278025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r>
              <a:rPr lang="en-US" sz="1600" b="1" i="1" dirty="0" err="1" smtClean="0">
                <a:solidFill>
                  <a:srgbClr val="FF0000"/>
                </a:solidFill>
              </a:rPr>
              <a:t>Hematocrit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666162" y="293859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83968" y="280560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Bevel 31"/>
          <p:cNvSpPr/>
          <p:nvPr/>
        </p:nvSpPr>
        <p:spPr>
          <a:xfrm>
            <a:off x="6022425" y="321230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42%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695730" y="337064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13536" y="323765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Bevel 34"/>
          <p:cNvSpPr/>
          <p:nvPr/>
        </p:nvSpPr>
        <p:spPr>
          <a:xfrm>
            <a:off x="5992857" y="365867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666162" y="381700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83968" y="3684022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-310441" y="226346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GROUP:</a:t>
            </a:r>
            <a:endParaRPr lang="en-GB" dirty="0">
              <a:solidFill>
                <a:srgbClr val="9900FF"/>
              </a:solidFill>
            </a:endParaRPr>
          </a:p>
        </p:txBody>
      </p:sp>
      <p:sp>
        <p:nvSpPr>
          <p:cNvPr id="61" name="Bevel 60"/>
          <p:cNvSpPr/>
          <p:nvPr/>
        </p:nvSpPr>
        <p:spPr>
          <a:xfrm>
            <a:off x="959897" y="2252434"/>
            <a:ext cx="2728760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CBC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1043608" y="2564904"/>
            <a:ext cx="0" cy="864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Bevel 71"/>
          <p:cNvSpPr/>
          <p:nvPr/>
        </p:nvSpPr>
        <p:spPr>
          <a:xfrm>
            <a:off x="1372642" y="278025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1045947" y="293859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-96761" y="279196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FF6600"/>
                </a:solidFill>
              </a:rPr>
              <a:t>REFERENCE: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95" name="Bevel 94"/>
          <p:cNvSpPr/>
          <p:nvPr/>
        </p:nvSpPr>
        <p:spPr>
          <a:xfrm>
            <a:off x="1396104" y="324470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1069409" y="340304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-114243" y="3229115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FF6600"/>
                </a:solidFill>
              </a:rPr>
              <a:t>REFERENCE:</a:t>
            </a:r>
            <a:endParaRPr lang="en-GB" dirty="0">
              <a:solidFill>
                <a:srgbClr val="FF6600"/>
              </a:solidFill>
            </a:endParaRPr>
          </a:p>
        </p:txBody>
      </p:sp>
      <p:cxnSp>
        <p:nvCxnSpPr>
          <p:cNvPr id="101" name="Straight Arrow Connector 100"/>
          <p:cNvCxnSpPr/>
          <p:nvPr/>
        </p:nvCxnSpPr>
        <p:spPr bwMode="auto">
          <a:xfrm flipV="1">
            <a:off x="3995936" y="1700808"/>
            <a:ext cx="1584176" cy="122413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4355976" y="433705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ENTRY (A):</a:t>
            </a:r>
            <a:endParaRPr lang="en-GB" b="1" dirty="0">
              <a:solidFill>
                <a:srgbClr val="9900FF"/>
              </a:solidFill>
            </a:endParaRPr>
          </a:p>
        </p:txBody>
      </p:sp>
      <p:sp>
        <p:nvSpPr>
          <p:cNvPr id="103" name="Bevel 102"/>
          <p:cNvSpPr/>
          <p:nvPr/>
        </p:nvSpPr>
        <p:spPr>
          <a:xfrm>
            <a:off x="5724128" y="4337051"/>
            <a:ext cx="2232248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Lab Test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5813945" y="4625083"/>
            <a:ext cx="9487" cy="20882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Bevel 104"/>
          <p:cNvSpPr/>
          <p:nvPr/>
        </p:nvSpPr>
        <p:spPr>
          <a:xfrm>
            <a:off x="6148632" y="478207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5821937" y="494041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439743" y="4807428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ELEMENT:</a:t>
            </a:r>
            <a:endParaRPr lang="en-GB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Bevel 107"/>
          <p:cNvSpPr/>
          <p:nvPr/>
        </p:nvSpPr>
        <p:spPr>
          <a:xfrm>
            <a:off x="6136873" y="520114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810178" y="535948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427984" y="522649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Bevel 110"/>
          <p:cNvSpPr/>
          <p:nvPr/>
        </p:nvSpPr>
        <p:spPr>
          <a:xfrm>
            <a:off x="6136873" y="5632526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</a:t>
            </a:r>
            <a:r>
              <a:rPr lang="en-US" sz="1600" b="1" i="1" dirty="0" smtClean="0">
                <a:solidFill>
                  <a:srgbClr val="FF0000"/>
                </a:solidFill>
              </a:rPr>
              <a:t>|Hemoglobin|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5810178" y="5790859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4427984" y="5657876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4" name="Bevel 113"/>
          <p:cNvSpPr/>
          <p:nvPr/>
        </p:nvSpPr>
        <p:spPr>
          <a:xfrm>
            <a:off x="6166441" y="6064574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14.2 g/</a:t>
            </a:r>
            <a:r>
              <a:rPr lang="en-US" sz="1600" b="1" i="1" dirty="0" err="1" smtClean="0">
                <a:solidFill>
                  <a:srgbClr val="FF0000"/>
                </a:solidFill>
              </a:rPr>
              <a:t>dL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5839746" y="6222907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4457552" y="6089924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7" name="Bevel 116"/>
          <p:cNvSpPr/>
          <p:nvPr/>
        </p:nvSpPr>
        <p:spPr>
          <a:xfrm>
            <a:off x="6136873" y="651093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5810178" y="666927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4427984" y="653628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0" name="Straight Arrow Connector 119"/>
          <p:cNvCxnSpPr/>
          <p:nvPr/>
        </p:nvCxnSpPr>
        <p:spPr bwMode="auto">
          <a:xfrm>
            <a:off x="4067944" y="3440034"/>
            <a:ext cx="1584176" cy="92507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0180240" cy="838200"/>
          </a:xfrm>
        </p:spPr>
        <p:txBody>
          <a:bodyPr/>
          <a:lstStyle/>
          <a:p>
            <a:r>
              <a:rPr lang="en-AU" dirty="0" smtClean="0"/>
              <a:t>Option 6 – Compound &amp; </a:t>
            </a:r>
            <a:r>
              <a:rPr lang="en-AU" dirty="0" err="1" smtClean="0"/>
              <a:t>Indivis</a:t>
            </a:r>
            <a:r>
              <a:rPr lang="en-AU" dirty="0" smtClean="0"/>
              <a:t>. </a:t>
            </a:r>
            <a:r>
              <a:rPr lang="en-AU" dirty="0" smtClean="0"/>
              <a:t>Statements</a:t>
            </a:r>
            <a:endParaRPr lang="en-AU" dirty="0"/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>
          <a:xfrm>
            <a:off x="152400" y="1152128"/>
            <a:ext cx="8991600" cy="5733256"/>
          </a:xfrm>
        </p:spPr>
        <p:txBody>
          <a:bodyPr/>
          <a:lstStyle/>
          <a:p>
            <a:r>
              <a:rPr lang="en-AU" sz="2800" dirty="0" smtClean="0"/>
              <a:t>Specialise Entry into 2 </a:t>
            </a:r>
            <a:r>
              <a:rPr lang="en-AU" sz="2800" dirty="0" smtClean="0"/>
              <a:t>new reference model classes:</a:t>
            </a:r>
          </a:p>
          <a:p>
            <a:pPr lvl="1">
              <a:spcBef>
                <a:spcPts val="0"/>
              </a:spcBef>
            </a:pPr>
            <a:r>
              <a:rPr lang="en-AU" sz="2400" dirty="0" smtClean="0"/>
              <a:t>Compound </a:t>
            </a:r>
            <a:r>
              <a:rPr lang="en-AU" sz="2400" dirty="0" smtClean="0"/>
              <a:t>Entry</a:t>
            </a:r>
            <a:endParaRPr lang="en-AU" sz="2400" dirty="0" smtClean="0"/>
          </a:p>
          <a:p>
            <a:pPr lvl="2">
              <a:spcBef>
                <a:spcPts val="0"/>
              </a:spcBef>
            </a:pPr>
            <a:r>
              <a:rPr lang="en-AU" sz="2000" dirty="0" smtClean="0"/>
              <a:t>Used for panels, and may contain data elements, compound statements or atomic statements; Contains shared context.</a:t>
            </a:r>
          </a:p>
          <a:p>
            <a:pPr lvl="1">
              <a:spcBef>
                <a:spcPts val="0"/>
              </a:spcBef>
            </a:pPr>
            <a:r>
              <a:rPr lang="en-AU" sz="2400" dirty="0" smtClean="0"/>
              <a:t>Indivisible Entry</a:t>
            </a:r>
            <a:endParaRPr lang="en-AU" sz="2400" dirty="0" smtClean="0"/>
          </a:p>
          <a:p>
            <a:pPr lvl="2">
              <a:spcBef>
                <a:spcPts val="0"/>
              </a:spcBef>
            </a:pPr>
            <a:r>
              <a:rPr lang="en-AU" sz="2000" dirty="0" smtClean="0"/>
              <a:t>Used for individual tests, and represent indivisible unit of information about the patient; All context is self-contained or derivable.</a:t>
            </a:r>
          </a:p>
          <a:p>
            <a:pPr>
              <a:spcBef>
                <a:spcPts val="0"/>
              </a:spcBef>
            </a:pPr>
            <a:r>
              <a:rPr lang="en-AU" sz="2800" u="sng" dirty="0" smtClean="0">
                <a:solidFill>
                  <a:srgbClr val="FF0000"/>
                </a:solidFill>
              </a:rPr>
              <a:t>Pros</a:t>
            </a:r>
          </a:p>
          <a:p>
            <a:pPr lvl="1">
              <a:spcBef>
                <a:spcPts val="0"/>
              </a:spcBef>
            </a:pPr>
            <a:r>
              <a:rPr lang="en-AU" sz="2000" dirty="0" smtClean="0"/>
              <a:t>Consistent query paths</a:t>
            </a:r>
          </a:p>
          <a:p>
            <a:pPr lvl="1">
              <a:spcBef>
                <a:spcPts val="0"/>
              </a:spcBef>
            </a:pPr>
            <a:r>
              <a:rPr lang="en-AU" sz="2000" dirty="0" smtClean="0"/>
              <a:t>Identifies indivisible units of information</a:t>
            </a:r>
          </a:p>
          <a:p>
            <a:pPr lvl="1">
              <a:spcBef>
                <a:spcPts val="0"/>
              </a:spcBef>
            </a:pPr>
            <a:r>
              <a:rPr lang="en-AU" sz="2000" dirty="0" smtClean="0"/>
              <a:t>Allows arbitrary levels of nesting</a:t>
            </a:r>
          </a:p>
          <a:p>
            <a:pPr lvl="1">
              <a:spcBef>
                <a:spcPts val="0"/>
              </a:spcBef>
            </a:pPr>
            <a:r>
              <a:rPr lang="en-AU" sz="2000" dirty="0" smtClean="0"/>
              <a:t>Allows context derivation rules to be applied</a:t>
            </a:r>
          </a:p>
          <a:p>
            <a:r>
              <a:rPr lang="en-AU" sz="2800" u="sng" dirty="0" smtClean="0">
                <a:solidFill>
                  <a:srgbClr val="FF0000"/>
                </a:solidFill>
              </a:rPr>
              <a:t>Cons / Implications</a:t>
            </a:r>
          </a:p>
          <a:p>
            <a:pPr lvl="1">
              <a:spcBef>
                <a:spcPts val="0"/>
              </a:spcBef>
            </a:pPr>
            <a:r>
              <a:rPr lang="en-AU" sz="2000" dirty="0" smtClean="0"/>
              <a:t>Requires reference model to be changed</a:t>
            </a:r>
          </a:p>
          <a:p>
            <a:pPr lvl="1">
              <a:spcBef>
                <a:spcPts val="0"/>
              </a:spcBef>
            </a:pPr>
            <a:r>
              <a:rPr lang="en-AU" sz="2000" dirty="0" smtClean="0"/>
              <a:t>Requires the implementation to ensure atomic statements are complete, and independently </a:t>
            </a:r>
            <a:r>
              <a:rPr lang="en-AU" sz="2000" dirty="0" err="1" smtClean="0"/>
              <a:t>queryable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12344"/>
            <a:ext cx="9460160" cy="838200"/>
          </a:xfrm>
        </p:spPr>
        <p:txBody>
          <a:bodyPr/>
          <a:lstStyle/>
          <a:p>
            <a:r>
              <a:rPr lang="en-AU" dirty="0" smtClean="0"/>
              <a:t>Option 6 – Compound &amp; </a:t>
            </a:r>
            <a:r>
              <a:rPr lang="en-AU" dirty="0" err="1" smtClean="0"/>
              <a:t>Indivis</a:t>
            </a:r>
            <a:r>
              <a:rPr lang="en-AU" dirty="0" smtClean="0"/>
              <a:t>. Statements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172785" y="2115169"/>
            <a:ext cx="1770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INDIVISIBLE ENTRY</a:t>
            </a:r>
            <a:endParaRPr lang="en-GB" b="1" dirty="0">
              <a:solidFill>
                <a:srgbClr val="9900FF"/>
              </a:solidFill>
            </a:endParaRPr>
          </a:p>
        </p:txBody>
      </p:sp>
      <p:sp>
        <p:nvSpPr>
          <p:cNvPr id="8" name="Bevel 7"/>
          <p:cNvSpPr/>
          <p:nvPr/>
        </p:nvSpPr>
        <p:spPr>
          <a:xfrm>
            <a:off x="5220072" y="2120642"/>
            <a:ext cx="2232248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err="1" smtClean="0">
                <a:solidFill>
                  <a:schemeClr val="tx1"/>
                </a:solidFill>
              </a:rPr>
              <a:t>Hematocrit</a:t>
            </a:r>
            <a:r>
              <a:rPr lang="en-US" sz="1600" b="1" i="1" dirty="0" smtClean="0">
                <a:solidFill>
                  <a:schemeClr val="tx1"/>
                </a:solidFill>
              </a:rPr>
              <a:t> Result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292080" y="2458064"/>
            <a:ext cx="0" cy="1899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Bevel 16"/>
          <p:cNvSpPr/>
          <p:nvPr/>
        </p:nvSpPr>
        <p:spPr>
          <a:xfrm>
            <a:off x="5644576" y="250821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</a:t>
            </a:r>
            <a:r>
              <a:rPr lang="en-US" sz="1600" b="1" i="1" dirty="0" smtClean="0">
                <a:solidFill>
                  <a:schemeClr val="tx1"/>
                </a:solidFill>
              </a:rPr>
              <a:t>:**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317881" y="266655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73862" y="251004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ELEMENT:</a:t>
            </a:r>
            <a:endParaRPr lang="en-GB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Bevel 25"/>
          <p:cNvSpPr/>
          <p:nvPr/>
        </p:nvSpPr>
        <p:spPr>
          <a:xfrm>
            <a:off x="5632817" y="294026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Date**: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306122" y="309860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762103" y="294208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Bevel 28"/>
          <p:cNvSpPr/>
          <p:nvPr/>
        </p:nvSpPr>
        <p:spPr>
          <a:xfrm>
            <a:off x="5632817" y="335046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r>
              <a:rPr lang="en-US" sz="1600" b="1" i="1" dirty="0" err="1" smtClean="0">
                <a:solidFill>
                  <a:srgbClr val="FF0000"/>
                </a:solidFill>
              </a:rPr>
              <a:t>Hematocrit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306122" y="350879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762103" y="336048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Bevel 31"/>
          <p:cNvSpPr/>
          <p:nvPr/>
        </p:nvSpPr>
        <p:spPr>
          <a:xfrm>
            <a:off x="5648737" y="3777736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42%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322042" y="3936069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07904" y="3806185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Bevel 34"/>
          <p:cNvSpPr/>
          <p:nvPr/>
        </p:nvSpPr>
        <p:spPr>
          <a:xfrm>
            <a:off x="5632817" y="420534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306122" y="4377328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62103" y="421093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27784" y="542056"/>
            <a:ext cx="217428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COMPOUND </a:t>
            </a:r>
            <a:r>
              <a:rPr lang="en-US" sz="1200" b="1" dirty="0" smtClean="0">
                <a:solidFill>
                  <a:srgbClr val="9900FF"/>
                </a:solidFill>
              </a:rPr>
              <a:t>ENTRY</a:t>
            </a:r>
            <a:endParaRPr lang="en-GB" dirty="0">
              <a:solidFill>
                <a:srgbClr val="9900FF"/>
              </a:solidFill>
            </a:endParaRPr>
          </a:p>
        </p:txBody>
      </p:sp>
      <p:sp>
        <p:nvSpPr>
          <p:cNvPr id="61" name="Bevel 60"/>
          <p:cNvSpPr/>
          <p:nvPr/>
        </p:nvSpPr>
        <p:spPr>
          <a:xfrm>
            <a:off x="4860032" y="516706"/>
            <a:ext cx="2728760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Complete Blood Count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4918392" y="801880"/>
            <a:ext cx="13648" cy="39604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Bevel 63"/>
          <p:cNvSpPr/>
          <p:nvPr/>
        </p:nvSpPr>
        <p:spPr>
          <a:xfrm>
            <a:off x="5284536" y="86878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4957841" y="102711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923928" y="880000"/>
            <a:ext cx="95963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Bevel 68"/>
          <p:cNvSpPr/>
          <p:nvPr/>
        </p:nvSpPr>
        <p:spPr>
          <a:xfrm>
            <a:off x="5272777" y="128785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4946082" y="144618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659424" y="1309433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059832" y="4613779"/>
            <a:ext cx="184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INDIVISIBLE ENTRY</a:t>
            </a:r>
            <a:endParaRPr lang="en-GB" sz="1200" b="1" dirty="0">
              <a:solidFill>
                <a:srgbClr val="9900FF"/>
              </a:solidFill>
            </a:endParaRPr>
          </a:p>
        </p:txBody>
      </p:sp>
      <p:sp>
        <p:nvSpPr>
          <p:cNvPr id="103" name="Bevel 102"/>
          <p:cNvSpPr/>
          <p:nvPr/>
        </p:nvSpPr>
        <p:spPr>
          <a:xfrm>
            <a:off x="5220072" y="4624930"/>
            <a:ext cx="2232248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Hemoglobin Result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5292080" y="4906336"/>
            <a:ext cx="17810" cy="19161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Bevel 104"/>
          <p:cNvSpPr/>
          <p:nvPr/>
        </p:nvSpPr>
        <p:spPr>
          <a:xfrm>
            <a:off x="5644576" y="502774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</a:t>
            </a:r>
            <a:r>
              <a:rPr lang="en-US" sz="1600" b="1" i="1" dirty="0" smtClean="0">
                <a:solidFill>
                  <a:schemeClr val="tx1"/>
                </a:solidFill>
              </a:rPr>
              <a:t>**: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5317881" y="518607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773862" y="5025796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ELEMENT:</a:t>
            </a:r>
            <a:endParaRPr lang="en-GB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Bevel 107"/>
          <p:cNvSpPr/>
          <p:nvPr/>
        </p:nvSpPr>
        <p:spPr>
          <a:xfrm>
            <a:off x="5632817" y="543701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Date**: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306122" y="559535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762103" y="543121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Bevel 110"/>
          <p:cNvSpPr/>
          <p:nvPr/>
        </p:nvSpPr>
        <p:spPr>
          <a:xfrm>
            <a:off x="5632817" y="5850894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</a:t>
            </a:r>
            <a:r>
              <a:rPr lang="en-US" sz="1600" b="1" i="1" dirty="0" smtClean="0">
                <a:solidFill>
                  <a:srgbClr val="FF0000"/>
                </a:solidFill>
              </a:rPr>
              <a:t>|Hemoglobin|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5306122" y="6009227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762103" y="5862596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4" name="Bevel 113"/>
          <p:cNvSpPr/>
          <p:nvPr/>
        </p:nvSpPr>
        <p:spPr>
          <a:xfrm>
            <a:off x="5662385" y="624199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14.2 g/</a:t>
            </a:r>
            <a:r>
              <a:rPr lang="en-US" sz="1600" b="1" i="1" dirty="0" err="1" smtClean="0">
                <a:solidFill>
                  <a:srgbClr val="FF0000"/>
                </a:solidFill>
              </a:rPr>
              <a:t>dL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5335690" y="640033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3791671" y="6240052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7" name="Bevel 116"/>
          <p:cNvSpPr/>
          <p:nvPr/>
        </p:nvSpPr>
        <p:spPr>
          <a:xfrm>
            <a:off x="5632817" y="659282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5306122" y="679210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762103" y="6597352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4887328" y="2265327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891096" y="4769703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79512" y="630932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**: Derived</a:t>
            </a:r>
            <a:endParaRPr lang="en-AU" sz="2000" dirty="0"/>
          </a:p>
        </p:txBody>
      </p:sp>
      <p:sp>
        <p:nvSpPr>
          <p:cNvPr id="65" name="Bevel 64"/>
          <p:cNvSpPr/>
          <p:nvPr/>
        </p:nvSpPr>
        <p:spPr>
          <a:xfrm>
            <a:off x="5247368" y="170625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Panel 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…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4920673" y="186458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707904" y="171613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Requirements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87152"/>
            <a:ext cx="8740080" cy="5410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Recognise atomic information: </a:t>
            </a:r>
          </a:p>
          <a:p>
            <a:pPr marL="914400" lvl="1" indent="-514350"/>
            <a:r>
              <a:rPr lang="en-AU" dirty="0" smtClean="0"/>
              <a:t>To recognise the smallest piece of information that you can sensibly say about a patient.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Consistent query paths: </a:t>
            </a:r>
          </a:p>
          <a:p>
            <a:pPr marL="914400" lvl="1" indent="-514350"/>
            <a:r>
              <a:rPr lang="en-AU" dirty="0" smtClean="0"/>
              <a:t>Ensure query paths to these can be consistent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Same test in different panels:</a:t>
            </a:r>
          </a:p>
          <a:p>
            <a:pPr marL="914400" lvl="1" indent="-514350"/>
            <a:r>
              <a:rPr lang="en-AU" dirty="0" smtClean="0"/>
              <a:t>A test should be able to appear in more than one type of panel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Simple navigation:</a:t>
            </a:r>
          </a:p>
          <a:p>
            <a:pPr marL="914400" lvl="1" indent="-514350"/>
            <a:r>
              <a:rPr lang="en-AU" dirty="0" smtClean="0"/>
              <a:t>It should be as simple as possible for a query to navigate from a Panel to the Test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Principles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092008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The reference model should be able to support new use cases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The reference model should have no healthcare semantics (e.g. Observation)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Healthcare semantics should be represented in reference archetypes above the reference model (patterns)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44824"/>
            <a:ext cx="8991600" cy="4327376"/>
          </a:xfrm>
        </p:spPr>
        <p:txBody>
          <a:bodyPr/>
          <a:lstStyle/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Option 1: Sections &amp; Entries</a:t>
            </a:r>
          </a:p>
          <a:p>
            <a:r>
              <a:rPr lang="en-AU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Option 2: Entries &amp; Clusters/Elements</a:t>
            </a:r>
          </a:p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Option 3: </a:t>
            </a:r>
            <a:r>
              <a:rPr lang="en-AU" dirty="0" err="1" smtClean="0">
                <a:solidFill>
                  <a:schemeClr val="bg1">
                    <a:lumMod val="50000"/>
                  </a:schemeClr>
                </a:solidFill>
              </a:rPr>
              <a:t>Templated</a:t>
            </a:r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 ‘</a:t>
            </a:r>
            <a:r>
              <a:rPr lang="en-AU" dirty="0" err="1" smtClean="0">
                <a:solidFill>
                  <a:schemeClr val="bg1">
                    <a:lumMod val="50000"/>
                  </a:schemeClr>
                </a:solidFill>
              </a:rPr>
              <a:t>Uber</a:t>
            </a:r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 Model’</a:t>
            </a:r>
          </a:p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Option 4: Entries with Links</a:t>
            </a:r>
          </a:p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Option 5: Entries with External Panels</a:t>
            </a:r>
          </a:p>
          <a:p>
            <a:pPr>
              <a:tabLst>
                <a:tab pos="2238375" algn="l"/>
              </a:tabLst>
            </a:pPr>
            <a:r>
              <a:rPr lang="en-AU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Option 6: Compound &amp; </a:t>
            </a:r>
            <a:r>
              <a:rPr lang="en-AU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Indivisible 	Statements</a:t>
            </a:r>
            <a:endParaRPr lang="en-AU" b="1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1 – Sections &amp; Entries</a:t>
            </a:r>
            <a:endParaRPr lang="en-AU" dirty="0"/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>
          <a:xfrm>
            <a:off x="152400" y="1484784"/>
            <a:ext cx="8991600" cy="5040560"/>
          </a:xfrm>
        </p:spPr>
        <p:txBody>
          <a:bodyPr/>
          <a:lstStyle/>
          <a:p>
            <a:r>
              <a:rPr lang="en-AU" sz="2400" dirty="0" smtClean="0"/>
              <a:t>Panels defined using Sections</a:t>
            </a:r>
          </a:p>
          <a:p>
            <a:r>
              <a:rPr lang="en-AU" sz="2400" dirty="0" smtClean="0"/>
              <a:t>Tests defined using Entries</a:t>
            </a:r>
          </a:p>
          <a:p>
            <a:r>
              <a:rPr lang="en-AU" sz="2400" dirty="0" smtClean="0"/>
              <a:t>Panel-level information defined in a separate Entry</a:t>
            </a:r>
          </a:p>
          <a:p>
            <a:pPr>
              <a:spcBef>
                <a:spcPts val="1200"/>
              </a:spcBef>
            </a:pPr>
            <a:r>
              <a:rPr lang="en-AU" sz="2400" u="sng" dirty="0" smtClean="0">
                <a:solidFill>
                  <a:srgbClr val="FF0000"/>
                </a:solidFill>
              </a:rPr>
              <a:t>Pros</a:t>
            </a:r>
          </a:p>
          <a:p>
            <a:pPr lvl="1"/>
            <a:r>
              <a:rPr lang="en-AU" sz="2000" dirty="0" smtClean="0"/>
              <a:t>No need to change existing reference model</a:t>
            </a:r>
          </a:p>
          <a:p>
            <a:pPr lvl="1"/>
            <a:r>
              <a:rPr lang="en-AU" sz="2000" dirty="0" smtClean="0"/>
              <a:t>Query path can be consistent (see below)</a:t>
            </a:r>
          </a:p>
          <a:p>
            <a:r>
              <a:rPr lang="en-AU" sz="2400" u="sng" dirty="0" smtClean="0">
                <a:solidFill>
                  <a:srgbClr val="FF0000"/>
                </a:solidFill>
              </a:rPr>
              <a:t>Cons</a:t>
            </a:r>
          </a:p>
          <a:p>
            <a:pPr lvl="1"/>
            <a:r>
              <a:rPr lang="en-AU" sz="2000" dirty="0" smtClean="0"/>
              <a:t>Sections are not intended to represent semantics, and this approach does overload sections with semantics</a:t>
            </a:r>
          </a:p>
          <a:p>
            <a:pPr lvl="1"/>
            <a:r>
              <a:rPr lang="en-AU" sz="2000" dirty="0" smtClean="0"/>
              <a:t>Panel information entry will need to be distinguished from Test entries.</a:t>
            </a:r>
          </a:p>
          <a:p>
            <a:pPr lvl="1"/>
            <a:r>
              <a:rPr lang="en-AU" sz="2000" dirty="0" smtClean="0"/>
              <a:t>Need either copy the context  into each test or ensure that we can execute a derivation rule to ensure that the query path can remain consistent</a:t>
            </a:r>
          </a:p>
          <a:p>
            <a:pPr lvl="1"/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1 – Sections &amp; Entries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-367371" y="178384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ENTRY:</a:t>
            </a:r>
            <a:endParaRPr lang="en-GB" b="1" dirty="0">
              <a:solidFill>
                <a:srgbClr val="9900FF"/>
              </a:solidFill>
            </a:endParaRPr>
          </a:p>
        </p:txBody>
      </p:sp>
      <p:sp>
        <p:nvSpPr>
          <p:cNvPr id="8" name="Bevel 7"/>
          <p:cNvSpPr/>
          <p:nvPr/>
        </p:nvSpPr>
        <p:spPr>
          <a:xfrm>
            <a:off x="998503" y="1772816"/>
            <a:ext cx="2232248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err="1" smtClean="0">
                <a:solidFill>
                  <a:schemeClr val="tx1"/>
                </a:solidFill>
              </a:rPr>
              <a:t>Hematocrit</a:t>
            </a:r>
            <a:r>
              <a:rPr lang="en-US" sz="1600" b="1" i="1" dirty="0" smtClean="0">
                <a:solidFill>
                  <a:schemeClr val="tx1"/>
                </a:solidFill>
              </a:rPr>
              <a:t> Result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088320" y="2060848"/>
            <a:ext cx="9487" cy="20882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Bevel 16"/>
          <p:cNvSpPr/>
          <p:nvPr/>
        </p:nvSpPr>
        <p:spPr>
          <a:xfrm>
            <a:off x="1423007" y="2217843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96312" y="2376176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285882" y="2243193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ELEMENT:</a:t>
            </a:r>
            <a:endParaRPr lang="en-GB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Bevel 25"/>
          <p:cNvSpPr/>
          <p:nvPr/>
        </p:nvSpPr>
        <p:spPr>
          <a:xfrm>
            <a:off x="1411248" y="263691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084553" y="279524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-297641" y="2662262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Bevel 28"/>
          <p:cNvSpPr/>
          <p:nvPr/>
        </p:nvSpPr>
        <p:spPr>
          <a:xfrm>
            <a:off x="1411248" y="306829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r>
              <a:rPr lang="en-US" sz="1600" b="1" i="1" dirty="0" err="1" smtClean="0">
                <a:solidFill>
                  <a:srgbClr val="FF0000"/>
                </a:solidFill>
              </a:rPr>
              <a:t>Hematocrit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84553" y="322662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-297641" y="309364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Bevel 31"/>
          <p:cNvSpPr/>
          <p:nvPr/>
        </p:nvSpPr>
        <p:spPr>
          <a:xfrm>
            <a:off x="1440816" y="350033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42%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114121" y="365867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-268073" y="352568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Bevel 34"/>
          <p:cNvSpPr/>
          <p:nvPr/>
        </p:nvSpPr>
        <p:spPr>
          <a:xfrm>
            <a:off x="1411248" y="3946704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084553" y="4105037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-297641" y="3972054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83968" y="847745"/>
            <a:ext cx="100811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SECTION:</a:t>
            </a:r>
            <a:endParaRPr lang="en-GB" dirty="0">
              <a:solidFill>
                <a:srgbClr val="9900FF"/>
              </a:solidFill>
            </a:endParaRPr>
          </a:p>
        </p:txBody>
      </p:sp>
      <p:sp>
        <p:nvSpPr>
          <p:cNvPr id="49" name="Bevel 48"/>
          <p:cNvSpPr/>
          <p:nvPr/>
        </p:nvSpPr>
        <p:spPr>
          <a:xfrm>
            <a:off x="5289802" y="836712"/>
            <a:ext cx="2728760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Complete Blood Count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364088" y="1152040"/>
            <a:ext cx="0" cy="38884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Bevel 50"/>
          <p:cNvSpPr/>
          <p:nvPr/>
        </p:nvSpPr>
        <p:spPr>
          <a:xfrm>
            <a:off x="6292648" y="1612294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51711" y="1639833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Bevel 53"/>
          <p:cNvSpPr/>
          <p:nvPr/>
        </p:nvSpPr>
        <p:spPr>
          <a:xfrm>
            <a:off x="6280889" y="204434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39952" y="1999873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Bevel 56"/>
          <p:cNvSpPr/>
          <p:nvPr/>
        </p:nvSpPr>
        <p:spPr>
          <a:xfrm>
            <a:off x="5702547" y="282497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err="1" smtClean="0">
                <a:solidFill>
                  <a:schemeClr val="tx1"/>
                </a:solidFill>
              </a:rPr>
              <a:t>Hematocrit</a:t>
            </a:r>
            <a:r>
              <a:rPr lang="en-US" sz="1600" b="1" i="1" dirty="0" smtClean="0">
                <a:solidFill>
                  <a:schemeClr val="tx1"/>
                </a:solidFill>
              </a:rPr>
              <a:t> 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375852" y="298330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165359" y="285032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00B050"/>
                </a:solidFill>
              </a:rPr>
              <a:t>ENTRY: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23719" y="358404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94151" y="4030414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194151" y="443449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5809784" y="3168264"/>
            <a:ext cx="0" cy="1440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Bevel 73"/>
          <p:cNvSpPr/>
          <p:nvPr/>
        </p:nvSpPr>
        <p:spPr>
          <a:xfrm>
            <a:off x="6161823" y="362693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r>
              <a:rPr lang="en-US" sz="1600" b="1" i="1" dirty="0" err="1" smtClean="0">
                <a:solidFill>
                  <a:srgbClr val="FF0000"/>
                </a:solidFill>
              </a:rPr>
              <a:t>Hematocrit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5835128" y="378527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Bevel 75"/>
          <p:cNvSpPr/>
          <p:nvPr/>
        </p:nvSpPr>
        <p:spPr>
          <a:xfrm>
            <a:off x="6150064" y="404600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42%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5823369" y="420434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Bevel 77"/>
          <p:cNvSpPr/>
          <p:nvPr/>
        </p:nvSpPr>
        <p:spPr>
          <a:xfrm>
            <a:off x="6150064" y="445009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823369" y="460842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Bevel 79"/>
          <p:cNvSpPr/>
          <p:nvPr/>
        </p:nvSpPr>
        <p:spPr>
          <a:xfrm>
            <a:off x="5690783" y="485551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Hemoglobin 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5364088" y="501384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126304" y="4894510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00B050"/>
                </a:solidFill>
              </a:rPr>
              <a:t>ENTRY: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504149" y="5726873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74581" y="610432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474581" y="6505313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5868144" y="5184488"/>
            <a:ext cx="35163" cy="15121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Bevel 86"/>
          <p:cNvSpPr/>
          <p:nvPr/>
        </p:nvSpPr>
        <p:spPr>
          <a:xfrm>
            <a:off x="6226229" y="571517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</a:t>
            </a:r>
            <a:r>
              <a:rPr lang="en-US" sz="1600" b="1" i="1" dirty="0" smtClean="0">
                <a:solidFill>
                  <a:srgbClr val="FF0000"/>
                </a:solidFill>
              </a:rPr>
              <a:t>|Hemoglobin|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5899534" y="587350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Bevel 88"/>
          <p:cNvSpPr/>
          <p:nvPr/>
        </p:nvSpPr>
        <p:spPr>
          <a:xfrm>
            <a:off x="6214470" y="6119923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14.2 g/</a:t>
            </a:r>
            <a:r>
              <a:rPr lang="en-US" sz="1600" b="1" i="1" dirty="0" err="1" smtClean="0">
                <a:solidFill>
                  <a:srgbClr val="FF0000"/>
                </a:solidFill>
              </a:rPr>
              <a:t>dL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5887775" y="6278256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Bevel 90"/>
          <p:cNvSpPr/>
          <p:nvPr/>
        </p:nvSpPr>
        <p:spPr>
          <a:xfrm>
            <a:off x="6214470" y="652090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5887775" y="667924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95536" y="4941168"/>
            <a:ext cx="3744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Q: List the Date and Result of all </a:t>
            </a:r>
            <a:r>
              <a:rPr lang="en-AU" sz="2000" dirty="0" err="1" smtClean="0"/>
              <a:t>Hematocrit</a:t>
            </a:r>
            <a:r>
              <a:rPr lang="en-AU" sz="2000" dirty="0" smtClean="0"/>
              <a:t> Tests for Information Subject 7549.</a:t>
            </a:r>
          </a:p>
          <a:p>
            <a:pPr algn="ctr"/>
            <a:endParaRPr lang="en-AU" sz="2000" dirty="0" smtClean="0"/>
          </a:p>
          <a:p>
            <a:pPr algn="l"/>
            <a:r>
              <a:rPr lang="en-AU" sz="2000" dirty="0" smtClean="0"/>
              <a:t>**: Derived using a rule</a:t>
            </a:r>
            <a:endParaRPr lang="en-AU" sz="2000" dirty="0"/>
          </a:p>
        </p:txBody>
      </p:sp>
      <p:sp>
        <p:nvSpPr>
          <p:cNvPr id="61" name="Bevel 60"/>
          <p:cNvSpPr/>
          <p:nvPr/>
        </p:nvSpPr>
        <p:spPr>
          <a:xfrm>
            <a:off x="5704825" y="1211310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Panel Information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5378130" y="1365206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151711" y="1250308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00B050"/>
                </a:solidFill>
              </a:rPr>
              <a:t>ENTRY: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5940152" y="1540286"/>
            <a:ext cx="0" cy="10246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936379" y="175631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924620" y="2175379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Bevel 71"/>
          <p:cNvSpPr/>
          <p:nvPr/>
        </p:nvSpPr>
        <p:spPr>
          <a:xfrm>
            <a:off x="6148632" y="323039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Info. Subj.** / Date **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>
            <a:off x="5796136" y="3397936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194544" y="323765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ELEMENTS: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4" name="Bevel 103"/>
          <p:cNvSpPr/>
          <p:nvPr/>
        </p:nvSpPr>
        <p:spPr>
          <a:xfrm>
            <a:off x="6220640" y="527391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Info. Subj.** / Date **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5868144" y="5441456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499992" y="5301208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ELEMENTS: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0" name="Bevel 109"/>
          <p:cNvSpPr/>
          <p:nvPr/>
        </p:nvSpPr>
        <p:spPr>
          <a:xfrm>
            <a:off x="6261584" y="242088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Panel 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…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>
            <a:off x="5905315" y="255192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4139952" y="2348880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2 – Entries &amp; Clusters</a:t>
            </a:r>
            <a:endParaRPr lang="en-AU" dirty="0"/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>
          <a:xfrm>
            <a:off x="152400" y="1412776"/>
            <a:ext cx="8991600" cy="5184576"/>
          </a:xfrm>
        </p:spPr>
        <p:txBody>
          <a:bodyPr/>
          <a:lstStyle/>
          <a:p>
            <a:r>
              <a:rPr lang="en-AU" sz="2800" dirty="0" smtClean="0"/>
              <a:t>Panels defined using Entries</a:t>
            </a:r>
          </a:p>
          <a:p>
            <a:r>
              <a:rPr lang="en-AU" sz="2800" dirty="0" smtClean="0"/>
              <a:t>Tests defined using Clusters</a:t>
            </a:r>
          </a:p>
          <a:p>
            <a:pPr>
              <a:spcBef>
                <a:spcPts val="1200"/>
              </a:spcBef>
            </a:pPr>
            <a:r>
              <a:rPr lang="en-AU" sz="2800" u="sng" dirty="0" smtClean="0">
                <a:solidFill>
                  <a:srgbClr val="FF0000"/>
                </a:solidFill>
              </a:rPr>
              <a:t>Pros</a:t>
            </a:r>
          </a:p>
          <a:p>
            <a:pPr lvl="1"/>
            <a:r>
              <a:rPr lang="en-AU" sz="2400" dirty="0" smtClean="0"/>
              <a:t>No changes required to reference model</a:t>
            </a:r>
          </a:p>
          <a:p>
            <a:pPr lvl="1"/>
            <a:r>
              <a:rPr lang="en-AU" sz="2400" dirty="0" smtClean="0"/>
              <a:t>Allows arbitrary level of grouping</a:t>
            </a:r>
          </a:p>
          <a:p>
            <a:r>
              <a:rPr lang="en-AU" sz="2800" u="sng" dirty="0" smtClean="0">
                <a:solidFill>
                  <a:srgbClr val="FF0000"/>
                </a:solidFill>
              </a:rPr>
              <a:t>Cons</a:t>
            </a:r>
          </a:p>
          <a:p>
            <a:pPr lvl="1"/>
            <a:r>
              <a:rPr lang="en-AU" sz="2400" dirty="0" smtClean="0"/>
              <a:t>Does not recognise atomic pieces of information</a:t>
            </a:r>
          </a:p>
          <a:p>
            <a:pPr lvl="1"/>
            <a:r>
              <a:rPr lang="en-AU" sz="2400" dirty="0" smtClean="0"/>
              <a:t>Query path not stable for a particular type of test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875984" cy="838200"/>
          </a:xfrm>
        </p:spPr>
        <p:txBody>
          <a:bodyPr/>
          <a:lstStyle/>
          <a:p>
            <a:r>
              <a:rPr lang="en-AU" dirty="0" smtClean="0"/>
              <a:t>Option 2a – Entries &amp; Clusters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-367371" y="178384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ENTRY:</a:t>
            </a:r>
            <a:endParaRPr lang="en-GB" b="1" dirty="0">
              <a:solidFill>
                <a:srgbClr val="9900FF"/>
              </a:solidFill>
            </a:endParaRPr>
          </a:p>
        </p:txBody>
      </p:sp>
      <p:sp>
        <p:nvSpPr>
          <p:cNvPr id="8" name="Bevel 7"/>
          <p:cNvSpPr/>
          <p:nvPr/>
        </p:nvSpPr>
        <p:spPr>
          <a:xfrm>
            <a:off x="998503" y="1772816"/>
            <a:ext cx="2232248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err="1" smtClean="0">
                <a:solidFill>
                  <a:schemeClr val="tx1"/>
                </a:solidFill>
              </a:rPr>
              <a:t>Hematocrit</a:t>
            </a:r>
            <a:r>
              <a:rPr lang="en-US" sz="1600" b="1" i="1" dirty="0" smtClean="0">
                <a:solidFill>
                  <a:schemeClr val="tx1"/>
                </a:solidFill>
              </a:rPr>
              <a:t> Result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088320" y="2060848"/>
            <a:ext cx="9487" cy="20882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Bevel 16"/>
          <p:cNvSpPr/>
          <p:nvPr/>
        </p:nvSpPr>
        <p:spPr>
          <a:xfrm>
            <a:off x="1423007" y="2217843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96312" y="2376176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285882" y="2243193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ELEMENT:</a:t>
            </a:r>
            <a:endParaRPr lang="en-GB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Bevel 25"/>
          <p:cNvSpPr/>
          <p:nvPr/>
        </p:nvSpPr>
        <p:spPr>
          <a:xfrm>
            <a:off x="1411248" y="2636912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084553" y="2795245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-297641" y="2662262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Bevel 28"/>
          <p:cNvSpPr/>
          <p:nvPr/>
        </p:nvSpPr>
        <p:spPr>
          <a:xfrm>
            <a:off x="1411248" y="306829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r>
              <a:rPr lang="en-US" sz="1600" b="1" i="1" dirty="0" err="1" smtClean="0">
                <a:solidFill>
                  <a:srgbClr val="FF0000"/>
                </a:solidFill>
              </a:rPr>
              <a:t>Hematocrit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84553" y="322662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-297641" y="309364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Bevel 31"/>
          <p:cNvSpPr/>
          <p:nvPr/>
        </p:nvSpPr>
        <p:spPr>
          <a:xfrm>
            <a:off x="1440816" y="350033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42%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114121" y="365867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-268073" y="3525689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Bevel 34"/>
          <p:cNvSpPr/>
          <p:nvPr/>
        </p:nvSpPr>
        <p:spPr>
          <a:xfrm>
            <a:off x="1411248" y="3946704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084553" y="4105037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-297641" y="3972054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11960" y="149581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9900FF"/>
                </a:solidFill>
              </a:rPr>
              <a:t>ENTRY:</a:t>
            </a:r>
            <a:endParaRPr lang="en-GB" dirty="0">
              <a:solidFill>
                <a:srgbClr val="9900FF"/>
              </a:solidFill>
            </a:endParaRPr>
          </a:p>
        </p:txBody>
      </p:sp>
      <p:sp>
        <p:nvSpPr>
          <p:cNvPr id="49" name="Bevel 48"/>
          <p:cNvSpPr/>
          <p:nvPr/>
        </p:nvSpPr>
        <p:spPr>
          <a:xfrm>
            <a:off x="5577834" y="1484784"/>
            <a:ext cx="2728760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Complete Blood Count</a:t>
            </a:r>
            <a:endParaRPr lang="en-GB" sz="1600" b="1" i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52120" y="1772816"/>
            <a:ext cx="72008" cy="35283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Bevel 50"/>
          <p:cNvSpPr/>
          <p:nvPr/>
        </p:nvSpPr>
        <p:spPr>
          <a:xfrm>
            <a:off x="6002338" y="192981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600" b="1" i="1" dirty="0" smtClean="0">
                <a:solidFill>
                  <a:schemeClr val="tx1"/>
                </a:solidFill>
              </a:rPr>
              <a:t>: </a:t>
            </a:r>
            <a:r>
              <a:rPr lang="en-US" sz="1600" b="1" i="1" dirty="0" smtClean="0">
                <a:solidFill>
                  <a:srgbClr val="FF0000"/>
                </a:solidFill>
              </a:rPr>
              <a:t>7549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675643" y="208814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293449" y="195516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Bevel 53"/>
          <p:cNvSpPr/>
          <p:nvPr/>
        </p:nvSpPr>
        <p:spPr>
          <a:xfrm>
            <a:off x="5990579" y="2348880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Date: </a:t>
            </a:r>
            <a:r>
              <a:rPr lang="en-US" sz="1600" b="1" i="1" dirty="0" smtClean="0">
                <a:solidFill>
                  <a:srgbClr val="FF0000"/>
                </a:solidFill>
              </a:rPr>
              <a:t>27</a:t>
            </a:r>
            <a:r>
              <a:rPr lang="en-US" sz="16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i="1" dirty="0" smtClean="0">
                <a:solidFill>
                  <a:srgbClr val="FF0000"/>
                </a:solidFill>
              </a:rPr>
              <a:t> June 2013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5663884" y="2507213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81690" y="2374230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Bevel 56"/>
          <p:cNvSpPr/>
          <p:nvPr/>
        </p:nvSpPr>
        <p:spPr>
          <a:xfrm>
            <a:off x="5990579" y="3256350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err="1" smtClean="0">
                <a:solidFill>
                  <a:schemeClr val="tx1"/>
                </a:solidFill>
              </a:rPr>
              <a:t>Hematocrit</a:t>
            </a:r>
            <a:r>
              <a:rPr lang="en-US" sz="1600" b="1" i="1" dirty="0" smtClean="0">
                <a:solidFill>
                  <a:schemeClr val="tx1"/>
                </a:solidFill>
              </a:rPr>
              <a:t> 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663884" y="3414683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81690" y="3281700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00B050"/>
                </a:solidFill>
              </a:rPr>
              <a:t>CLUSTER: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11751" y="3713748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82183" y="4160113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482183" y="4591492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6126933" y="3599643"/>
            <a:ext cx="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Bevel 73"/>
          <p:cNvSpPr/>
          <p:nvPr/>
        </p:nvSpPr>
        <p:spPr>
          <a:xfrm>
            <a:off x="6449855" y="375663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r>
              <a:rPr lang="en-US" sz="1600" b="1" i="1" dirty="0" err="1" smtClean="0">
                <a:solidFill>
                  <a:srgbClr val="FF0000"/>
                </a:solidFill>
              </a:rPr>
              <a:t>Hematocrit</a:t>
            </a:r>
            <a:r>
              <a:rPr lang="en-US" sz="1600" b="1" i="1" dirty="0" smtClean="0">
                <a:solidFill>
                  <a:srgbClr val="FF0000"/>
                </a:solidFill>
              </a:rPr>
              <a:t>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6123160" y="391497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Bevel 75"/>
          <p:cNvSpPr/>
          <p:nvPr/>
        </p:nvSpPr>
        <p:spPr>
          <a:xfrm>
            <a:off x="6438096" y="417570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42%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6111401" y="433404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Bevel 77"/>
          <p:cNvSpPr/>
          <p:nvPr/>
        </p:nvSpPr>
        <p:spPr>
          <a:xfrm>
            <a:off x="6438096" y="4607086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6111401" y="4765419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Bevel 79"/>
          <p:cNvSpPr/>
          <p:nvPr/>
        </p:nvSpPr>
        <p:spPr>
          <a:xfrm>
            <a:off x="6054985" y="511557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Hemoglobin Result: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5728290" y="527391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14336" y="515457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rgbClr val="00B050"/>
                </a:solidFill>
              </a:rPr>
              <a:t>CLUSTER: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92181" y="5572977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762613" y="6019342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62613" y="645072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6191339" y="5458872"/>
            <a:ext cx="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Bevel 86"/>
          <p:cNvSpPr/>
          <p:nvPr/>
        </p:nvSpPr>
        <p:spPr>
          <a:xfrm>
            <a:off x="6514261" y="5615867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Test Name:</a:t>
            </a:r>
            <a:r>
              <a:rPr lang="en-US" sz="1600" b="1" i="1" dirty="0" smtClean="0">
                <a:solidFill>
                  <a:srgbClr val="FF0000"/>
                </a:solidFill>
              </a:rPr>
              <a:t>|Hemoglobin|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6187566" y="577420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Bevel 88"/>
          <p:cNvSpPr/>
          <p:nvPr/>
        </p:nvSpPr>
        <p:spPr>
          <a:xfrm>
            <a:off x="6502502" y="6034936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600" b="1" i="1" dirty="0" smtClean="0">
                <a:solidFill>
                  <a:srgbClr val="FF0000"/>
                </a:solidFill>
              </a:rPr>
              <a:t>14.2 g/</a:t>
            </a:r>
            <a:r>
              <a:rPr lang="en-US" sz="1600" b="1" i="1" dirty="0" err="1" smtClean="0">
                <a:solidFill>
                  <a:srgbClr val="FF0000"/>
                </a:solidFill>
              </a:rPr>
              <a:t>dL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6175807" y="6193269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Bevel 90"/>
          <p:cNvSpPr/>
          <p:nvPr/>
        </p:nvSpPr>
        <p:spPr>
          <a:xfrm>
            <a:off x="6502502" y="6466315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|Normal|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6175807" y="6624648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95536" y="5373216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Q: List the Date and Result of all </a:t>
            </a:r>
            <a:r>
              <a:rPr lang="en-AU" sz="2000" dirty="0" err="1" smtClean="0"/>
              <a:t>Hematocrit</a:t>
            </a:r>
            <a:r>
              <a:rPr lang="en-AU" sz="2000" dirty="0" smtClean="0"/>
              <a:t> Tests for Information Subject 7549.</a:t>
            </a:r>
            <a:endParaRPr lang="en-AU" sz="2000" dirty="0"/>
          </a:p>
        </p:txBody>
      </p:sp>
      <p:sp>
        <p:nvSpPr>
          <p:cNvPr id="60" name="Bevel 59"/>
          <p:cNvSpPr/>
          <p:nvPr/>
        </p:nvSpPr>
        <p:spPr>
          <a:xfrm>
            <a:off x="5981096" y="278092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Panel Interpretation: </a:t>
            </a:r>
            <a:r>
              <a:rPr lang="en-US" sz="1600" b="1" i="1" dirty="0" smtClean="0">
                <a:solidFill>
                  <a:srgbClr val="FF0000"/>
                </a:solidFill>
              </a:rPr>
              <a:t>…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5652120" y="2924944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70320" y="2791961"/>
            <a:ext cx="121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2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ELEMENT:</a:t>
            </a:r>
            <a:endParaRPr lang="en-GB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875984" cy="838200"/>
          </a:xfrm>
        </p:spPr>
        <p:txBody>
          <a:bodyPr/>
          <a:lstStyle/>
          <a:p>
            <a:r>
              <a:rPr lang="en-AU" dirty="0" smtClean="0"/>
              <a:t>Option 2b – Entries &amp; Clusters</a:t>
            </a:r>
            <a:endParaRPr lang="en-AU" dirty="0"/>
          </a:p>
        </p:txBody>
      </p:sp>
      <p:sp>
        <p:nvSpPr>
          <p:cNvPr id="8" name="Bevel 7"/>
          <p:cNvSpPr/>
          <p:nvPr/>
        </p:nvSpPr>
        <p:spPr>
          <a:xfrm>
            <a:off x="1259632" y="1484784"/>
            <a:ext cx="2823905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Lab Panel (name = HCT)</a:t>
            </a:r>
            <a:endParaRPr lang="en-GB" sz="1400" b="1" i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29560" y="1495817"/>
            <a:ext cx="1156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rgbClr val="9900FF"/>
                </a:solidFill>
              </a:rPr>
              <a:t>ENTRY</a:t>
            </a:r>
            <a:r>
              <a:rPr lang="en-US" sz="1100" b="1" dirty="0" smtClean="0">
                <a:solidFill>
                  <a:srgbClr val="FF33CC"/>
                </a:solidFill>
              </a:rPr>
              <a:t>[panel]</a:t>
            </a:r>
            <a:r>
              <a:rPr lang="en-US" sz="1100" b="1" dirty="0" smtClean="0">
                <a:solidFill>
                  <a:srgbClr val="9900FF"/>
                </a:solidFill>
              </a:rPr>
              <a:t>:</a:t>
            </a:r>
            <a:endParaRPr lang="en-GB" sz="1600" dirty="0">
              <a:solidFill>
                <a:srgbClr val="9900FF"/>
              </a:solidFill>
            </a:endParaRPr>
          </a:p>
        </p:txBody>
      </p:sp>
      <p:sp>
        <p:nvSpPr>
          <p:cNvPr id="49" name="Bevel 48"/>
          <p:cNvSpPr/>
          <p:nvPr/>
        </p:nvSpPr>
        <p:spPr>
          <a:xfrm>
            <a:off x="5865866" y="1484784"/>
            <a:ext cx="2728760" cy="31247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Lab Panel (name = CBC)</a:t>
            </a:r>
            <a:endParaRPr lang="en-GB" sz="1400" b="1" i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138362" y="1797254"/>
            <a:ext cx="5006" cy="3488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Bevel 50"/>
          <p:cNvSpPr/>
          <p:nvPr/>
        </p:nvSpPr>
        <p:spPr>
          <a:xfrm>
            <a:off x="6290370" y="1929811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4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400" b="1" i="1" dirty="0" smtClean="0">
                <a:solidFill>
                  <a:schemeClr val="tx1"/>
                </a:solidFill>
              </a:rPr>
              <a:t>: </a:t>
            </a:r>
            <a:r>
              <a:rPr lang="en-US" sz="1400" b="1" i="1" dirty="0" smtClean="0">
                <a:solidFill>
                  <a:srgbClr val="FF0000"/>
                </a:solidFill>
              </a:rPr>
              <a:t>7549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127448" y="2088144"/>
            <a:ext cx="16377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727775" y="1955161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[id2]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Bevel 53"/>
          <p:cNvSpPr/>
          <p:nvPr/>
        </p:nvSpPr>
        <p:spPr>
          <a:xfrm>
            <a:off x="6278611" y="2348880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Date: </a:t>
            </a:r>
            <a:r>
              <a:rPr lang="en-US" sz="1400" b="1" i="1" dirty="0" smtClean="0">
                <a:solidFill>
                  <a:srgbClr val="FF0000"/>
                </a:solidFill>
              </a:rPr>
              <a:t>27</a:t>
            </a:r>
            <a:r>
              <a:rPr lang="en-US" sz="14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400" b="1" i="1" dirty="0" smtClean="0">
                <a:solidFill>
                  <a:srgbClr val="FF0000"/>
                </a:solidFill>
              </a:rPr>
              <a:t> June 2013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127448" y="2507213"/>
            <a:ext cx="1520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727775" y="2374230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[id3]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Bevel 56"/>
          <p:cNvSpPr/>
          <p:nvPr/>
        </p:nvSpPr>
        <p:spPr>
          <a:xfrm>
            <a:off x="6278611" y="3256350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err="1" smtClean="0">
                <a:solidFill>
                  <a:schemeClr val="tx1"/>
                </a:solidFill>
              </a:rPr>
              <a:t>Hematocrit</a:t>
            </a:r>
            <a:r>
              <a:rPr lang="en-US" sz="1400" b="1" i="1" dirty="0" smtClean="0">
                <a:solidFill>
                  <a:schemeClr val="tx1"/>
                </a:solidFill>
              </a:rPr>
              <a:t> Result: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6127448" y="3414683"/>
            <a:ext cx="1520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29560" y="3281700"/>
            <a:ext cx="15624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rgbClr val="00B050"/>
                </a:solidFill>
              </a:rPr>
              <a:t>CLUSTER</a:t>
            </a:r>
            <a:r>
              <a:rPr lang="en-US" sz="1100" b="1" dirty="0" smtClean="0">
                <a:solidFill>
                  <a:srgbClr val="FF33CC"/>
                </a:solidFill>
              </a:rPr>
              <a:t>[</a:t>
            </a:r>
            <a:r>
              <a:rPr lang="en-US" sz="1100" b="1" dirty="0" err="1" smtClean="0">
                <a:solidFill>
                  <a:srgbClr val="FF33CC"/>
                </a:solidFill>
              </a:rPr>
              <a:t>HCT_res</a:t>
            </a:r>
            <a:r>
              <a:rPr lang="en-US" sz="1100" b="1" dirty="0" smtClean="0">
                <a:solidFill>
                  <a:srgbClr val="FF33CC"/>
                </a:solidFill>
              </a:rPr>
              <a:t>]</a:t>
            </a:r>
            <a:r>
              <a:rPr lang="en-US" sz="1100" b="1" dirty="0" smtClean="0">
                <a:solidFill>
                  <a:srgbClr val="00B050"/>
                </a:solidFill>
              </a:rPr>
              <a:t>: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43799" y="3713748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[id2]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43799" y="4160113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[id3]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943799" y="4591492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[id4]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6414965" y="3599643"/>
            <a:ext cx="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Bevel 73"/>
          <p:cNvSpPr/>
          <p:nvPr/>
        </p:nvSpPr>
        <p:spPr>
          <a:xfrm>
            <a:off x="6737887" y="3756638"/>
            <a:ext cx="2338298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400" b="1" i="1" dirty="0" smtClean="0">
                <a:solidFill>
                  <a:srgbClr val="FF0000"/>
                </a:solidFill>
              </a:rPr>
              <a:t>|</a:t>
            </a:r>
            <a:r>
              <a:rPr lang="en-US" sz="1400" b="1" i="1" dirty="0" err="1" smtClean="0">
                <a:solidFill>
                  <a:srgbClr val="FF0000"/>
                </a:solidFill>
              </a:rPr>
              <a:t>Hematocrit</a:t>
            </a:r>
            <a:r>
              <a:rPr lang="en-US" sz="1400" b="1" i="1" dirty="0" smtClean="0">
                <a:solidFill>
                  <a:srgbClr val="FF0000"/>
                </a:solidFill>
              </a:rPr>
              <a:t>|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6411192" y="391497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Bevel 75"/>
          <p:cNvSpPr/>
          <p:nvPr/>
        </p:nvSpPr>
        <p:spPr>
          <a:xfrm>
            <a:off x="6726128" y="4175707"/>
            <a:ext cx="2350057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400" b="1" i="1" dirty="0" smtClean="0">
                <a:solidFill>
                  <a:srgbClr val="FF0000"/>
                </a:solidFill>
              </a:rPr>
              <a:t>42%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6399433" y="433404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Bevel 77"/>
          <p:cNvSpPr/>
          <p:nvPr/>
        </p:nvSpPr>
        <p:spPr>
          <a:xfrm>
            <a:off x="6726128" y="4607086"/>
            <a:ext cx="2350057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400" b="1" i="1" dirty="0" smtClean="0">
                <a:solidFill>
                  <a:srgbClr val="FF0000"/>
                </a:solidFill>
              </a:rPr>
              <a:t>|Normal|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6399433" y="4765419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Bevel 79"/>
          <p:cNvSpPr/>
          <p:nvPr/>
        </p:nvSpPr>
        <p:spPr>
          <a:xfrm>
            <a:off x="6343017" y="5115579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Hemoglobin Result: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6138362" y="5273912"/>
            <a:ext cx="2055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541552" y="5154577"/>
            <a:ext cx="1626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rgbClr val="00B050"/>
                </a:solidFill>
              </a:rPr>
              <a:t>CLUSTER</a:t>
            </a:r>
            <a:r>
              <a:rPr lang="en-US" sz="1100" b="1" dirty="0" smtClean="0">
                <a:solidFill>
                  <a:srgbClr val="FF33CC"/>
                </a:solidFill>
              </a:rPr>
              <a:t>[</a:t>
            </a:r>
            <a:r>
              <a:rPr lang="en-US" sz="1100" b="1" dirty="0" err="1" smtClean="0">
                <a:solidFill>
                  <a:srgbClr val="FF33CC"/>
                </a:solidFill>
              </a:rPr>
              <a:t>HGB_res</a:t>
            </a:r>
            <a:r>
              <a:rPr lang="en-US" sz="1100" b="1" dirty="0" smtClean="0">
                <a:solidFill>
                  <a:srgbClr val="FF33CC"/>
                </a:solidFill>
              </a:rPr>
              <a:t>]</a:t>
            </a:r>
            <a:r>
              <a:rPr lang="en-US" sz="1100" b="1" dirty="0" smtClean="0">
                <a:solidFill>
                  <a:srgbClr val="00B050"/>
                </a:solidFill>
              </a:rPr>
              <a:t>: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50646" y="5573953"/>
            <a:ext cx="13487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[id2]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50645" y="6019342"/>
            <a:ext cx="13487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[id3]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050645" y="6450721"/>
            <a:ext cx="1292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[id4]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6479371" y="5458872"/>
            <a:ext cx="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Bevel 86"/>
          <p:cNvSpPr/>
          <p:nvPr/>
        </p:nvSpPr>
        <p:spPr>
          <a:xfrm>
            <a:off x="6802293" y="5615867"/>
            <a:ext cx="2378219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Test Name:</a:t>
            </a:r>
            <a:r>
              <a:rPr lang="en-US" sz="1400" b="1" i="1" dirty="0" smtClean="0">
                <a:solidFill>
                  <a:srgbClr val="FF0000"/>
                </a:solidFill>
              </a:rPr>
              <a:t>|Hemoglobin|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6475598" y="577420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Bevel 88"/>
          <p:cNvSpPr/>
          <p:nvPr/>
        </p:nvSpPr>
        <p:spPr>
          <a:xfrm>
            <a:off x="6790534" y="6034936"/>
            <a:ext cx="2389978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400" b="1" i="1" dirty="0" smtClean="0">
                <a:solidFill>
                  <a:srgbClr val="FF0000"/>
                </a:solidFill>
              </a:rPr>
              <a:t>14.2 g/</a:t>
            </a:r>
            <a:r>
              <a:rPr lang="en-US" sz="1400" b="1" i="1" dirty="0" err="1" smtClean="0">
                <a:solidFill>
                  <a:srgbClr val="FF0000"/>
                </a:solidFill>
              </a:rPr>
              <a:t>dL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6463839" y="6193269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Bevel 90"/>
          <p:cNvSpPr/>
          <p:nvPr/>
        </p:nvSpPr>
        <p:spPr>
          <a:xfrm>
            <a:off x="6790534" y="6466315"/>
            <a:ext cx="2389978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400" b="1" i="1" dirty="0" smtClean="0">
                <a:solidFill>
                  <a:srgbClr val="FF0000"/>
                </a:solidFill>
              </a:rPr>
              <a:t>|Normal|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6463839" y="6624648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Bevel 59"/>
          <p:cNvSpPr/>
          <p:nvPr/>
        </p:nvSpPr>
        <p:spPr>
          <a:xfrm>
            <a:off x="6269128" y="2780928"/>
            <a:ext cx="267184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Panel Interpretation: </a:t>
            </a:r>
            <a:r>
              <a:rPr lang="en-US" sz="1400" b="1" i="1" dirty="0" smtClean="0">
                <a:solidFill>
                  <a:srgbClr val="FF0000"/>
                </a:solidFill>
              </a:rPr>
              <a:t>…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6127448" y="2924944"/>
            <a:ext cx="1402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788024" y="2791961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[id4]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Bevel 62"/>
          <p:cNvSpPr/>
          <p:nvPr/>
        </p:nvSpPr>
        <p:spPr>
          <a:xfrm>
            <a:off x="1875611" y="3243371"/>
            <a:ext cx="207349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err="1" smtClean="0">
                <a:solidFill>
                  <a:schemeClr val="tx1"/>
                </a:solidFill>
              </a:rPr>
              <a:t>Hematocrit</a:t>
            </a:r>
            <a:r>
              <a:rPr lang="en-US" sz="1400" b="1" i="1" dirty="0" smtClean="0">
                <a:solidFill>
                  <a:schemeClr val="tx1"/>
                </a:solidFill>
              </a:rPr>
              <a:t> Result: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2011965" y="3586664"/>
            <a:ext cx="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Bevel 92"/>
          <p:cNvSpPr/>
          <p:nvPr/>
        </p:nvSpPr>
        <p:spPr>
          <a:xfrm>
            <a:off x="2334887" y="3743659"/>
            <a:ext cx="2350063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Test Name: </a:t>
            </a:r>
            <a:r>
              <a:rPr lang="en-US" sz="1400" b="1" i="1" dirty="0" smtClean="0">
                <a:solidFill>
                  <a:srgbClr val="FF0000"/>
                </a:solidFill>
              </a:rPr>
              <a:t>|</a:t>
            </a:r>
            <a:r>
              <a:rPr lang="en-US" sz="1400" b="1" i="1" dirty="0" err="1" smtClean="0">
                <a:solidFill>
                  <a:srgbClr val="FF0000"/>
                </a:solidFill>
              </a:rPr>
              <a:t>Hematocrit</a:t>
            </a:r>
            <a:r>
              <a:rPr lang="en-US" sz="1400" b="1" i="1" dirty="0" smtClean="0">
                <a:solidFill>
                  <a:srgbClr val="FF0000"/>
                </a:solidFill>
              </a:rPr>
              <a:t>|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2008192" y="3901992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Bevel 94"/>
          <p:cNvSpPr/>
          <p:nvPr/>
        </p:nvSpPr>
        <p:spPr>
          <a:xfrm>
            <a:off x="2323128" y="4162728"/>
            <a:ext cx="234019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Result Value: </a:t>
            </a:r>
            <a:r>
              <a:rPr lang="en-US" sz="1400" b="1" i="1" dirty="0" smtClean="0">
                <a:solidFill>
                  <a:srgbClr val="FF0000"/>
                </a:solidFill>
              </a:rPr>
              <a:t>42%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1996433" y="4321061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Bevel 97"/>
          <p:cNvSpPr/>
          <p:nvPr/>
        </p:nvSpPr>
        <p:spPr>
          <a:xfrm>
            <a:off x="2323128" y="4594107"/>
            <a:ext cx="2332254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Interpretation: </a:t>
            </a:r>
            <a:r>
              <a:rPr lang="en-US" sz="1400" b="1" i="1" dirty="0" smtClean="0">
                <a:solidFill>
                  <a:srgbClr val="FF0000"/>
                </a:solidFill>
              </a:rPr>
              <a:t>|Normal|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1996433" y="4752440"/>
            <a:ext cx="327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Bevel 101"/>
          <p:cNvSpPr/>
          <p:nvPr/>
        </p:nvSpPr>
        <p:spPr>
          <a:xfrm>
            <a:off x="1900160" y="1922652"/>
            <a:ext cx="248336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Information </a:t>
            </a:r>
            <a:r>
              <a:rPr lang="en-US" sz="1400" b="1" i="1" dirty="0" err="1" smtClean="0">
                <a:solidFill>
                  <a:schemeClr val="tx1"/>
                </a:solidFill>
              </a:rPr>
              <a:t>Subjct</a:t>
            </a:r>
            <a:r>
              <a:rPr lang="en-US" sz="1400" b="1" i="1" dirty="0" smtClean="0">
                <a:solidFill>
                  <a:schemeClr val="tx1"/>
                </a:solidFill>
              </a:rPr>
              <a:t>: </a:t>
            </a:r>
            <a:r>
              <a:rPr lang="en-US" sz="1400" b="1" i="1" dirty="0" smtClean="0">
                <a:solidFill>
                  <a:srgbClr val="FF0000"/>
                </a:solidFill>
              </a:rPr>
              <a:t>7549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sp>
        <p:nvSpPr>
          <p:cNvPr id="105" name="Bevel 104"/>
          <p:cNvSpPr/>
          <p:nvPr/>
        </p:nvSpPr>
        <p:spPr>
          <a:xfrm>
            <a:off x="1888401" y="2341721"/>
            <a:ext cx="2073490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Date: </a:t>
            </a:r>
            <a:r>
              <a:rPr lang="en-US" sz="1400" b="1" i="1" dirty="0" smtClean="0">
                <a:solidFill>
                  <a:srgbClr val="FF0000"/>
                </a:solidFill>
              </a:rPr>
              <a:t>28</a:t>
            </a:r>
            <a:r>
              <a:rPr lang="en-US" sz="14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1400" b="1" i="1" dirty="0" smtClean="0">
                <a:solidFill>
                  <a:srgbClr val="FF0000"/>
                </a:solidFill>
              </a:rPr>
              <a:t> June 2013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sp>
        <p:nvSpPr>
          <p:cNvPr id="108" name="Bevel 107"/>
          <p:cNvSpPr/>
          <p:nvPr/>
        </p:nvSpPr>
        <p:spPr>
          <a:xfrm>
            <a:off x="1878918" y="2773769"/>
            <a:ext cx="2333042" cy="34706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Panel Interpretation: </a:t>
            </a:r>
            <a:r>
              <a:rPr lang="en-US" sz="1400" b="1" i="1" dirty="0" smtClean="0">
                <a:solidFill>
                  <a:srgbClr val="FF0000"/>
                </a:solidFill>
              </a:rPr>
              <a:t>…</a:t>
            </a:r>
            <a:endParaRPr lang="en-GB" sz="1400" b="1" i="1" dirty="0">
              <a:solidFill>
                <a:srgbClr val="FF0000"/>
              </a:solidFill>
            </a:endParaRPr>
          </a:p>
        </p:txBody>
      </p:sp>
      <p:grpSp>
        <p:nvGrpSpPr>
          <p:cNvPr id="3" name="Group 19"/>
          <p:cNvGrpSpPr/>
          <p:nvPr/>
        </p:nvGrpSpPr>
        <p:grpSpPr>
          <a:xfrm>
            <a:off x="1737650" y="2080985"/>
            <a:ext cx="163361" cy="1320719"/>
            <a:chOff x="1548916" y="2080985"/>
            <a:chExt cx="352095" cy="1320719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1548916" y="3401704"/>
              <a:ext cx="32754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573465" y="2080985"/>
              <a:ext cx="32754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561706" y="2500054"/>
              <a:ext cx="32754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549942" y="2917785"/>
              <a:ext cx="32754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Box 110"/>
          <p:cNvSpPr txBox="1"/>
          <p:nvPr/>
        </p:nvSpPr>
        <p:spPr>
          <a:xfrm>
            <a:off x="21145" y="1484784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rgbClr val="9900FF"/>
                </a:solidFill>
              </a:rPr>
              <a:t>ENTRY</a:t>
            </a:r>
            <a:r>
              <a:rPr lang="en-US" sz="1100" b="1" dirty="0" smtClean="0">
                <a:solidFill>
                  <a:srgbClr val="FF33CC"/>
                </a:solidFill>
              </a:rPr>
              <a:t>[panel]</a:t>
            </a:r>
            <a:r>
              <a:rPr lang="en-US" sz="1100" b="1" dirty="0" smtClean="0">
                <a:solidFill>
                  <a:srgbClr val="9900FF"/>
                </a:solidFill>
              </a:rPr>
              <a:t>:</a:t>
            </a:r>
            <a:endParaRPr lang="en-GB" sz="1600" dirty="0">
              <a:solidFill>
                <a:srgbClr val="9900FF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62577" y="1944128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[id2]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50818" y="2363197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[id3]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0" y="3270667"/>
            <a:ext cx="16890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rgbClr val="00B050"/>
                </a:solidFill>
              </a:rPr>
              <a:t>CLUSTER</a:t>
            </a:r>
            <a:r>
              <a:rPr lang="en-US" sz="1100" b="1" dirty="0" smtClean="0">
                <a:solidFill>
                  <a:srgbClr val="FF33CC"/>
                </a:solidFill>
              </a:rPr>
              <a:t>[</a:t>
            </a:r>
            <a:r>
              <a:rPr lang="en-US" sz="1100" b="1" dirty="0" err="1" smtClean="0">
                <a:solidFill>
                  <a:srgbClr val="FF33CC"/>
                </a:solidFill>
              </a:rPr>
              <a:t>HCT_res</a:t>
            </a:r>
            <a:r>
              <a:rPr lang="en-US" sz="1100" b="1" dirty="0" smtClean="0">
                <a:solidFill>
                  <a:srgbClr val="FF33CC"/>
                </a:solidFill>
              </a:rPr>
              <a:t>]</a:t>
            </a:r>
            <a:r>
              <a:rPr lang="en-US" sz="1100" b="1" dirty="0" smtClean="0">
                <a:solidFill>
                  <a:srgbClr val="00B050"/>
                </a:solidFill>
              </a:rPr>
              <a:t>: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51311" y="3702715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[id2]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51311" y="4149080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[id3]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51311" y="4580459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[id4]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39448" y="2780928"/>
            <a:ext cx="1212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ELEMENT</a:t>
            </a:r>
            <a:r>
              <a:rPr lang="en-US" sz="1100" b="1" dirty="0" smtClean="0">
                <a:solidFill>
                  <a:srgbClr val="FF33CC"/>
                </a:solidFill>
              </a:rPr>
              <a:t>[id4]</a:t>
            </a:r>
            <a:r>
              <a:rPr lang="en-US" sz="11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:</a:t>
            </a:r>
            <a:endParaRPr lang="en-GB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 flipH="1">
            <a:off x="1756556" y="1797254"/>
            <a:ext cx="7132" cy="16042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50818" y="3440436"/>
            <a:ext cx="598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rgbClr val="00B050"/>
                </a:solidFill>
              </a:rPr>
              <a:t>item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680093" y="3511960"/>
            <a:ext cx="598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rgbClr val="00B050"/>
                </a:solidFill>
              </a:rPr>
              <a:t>item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797001" y="5385382"/>
            <a:ext cx="598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rgbClr val="00B050"/>
                </a:solidFill>
              </a:rPr>
              <a:t>item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58810" y="1703689"/>
            <a:ext cx="598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rgbClr val="9900FF"/>
                </a:solidFill>
              </a:rPr>
              <a:t>data</a:t>
            </a:r>
            <a:endParaRPr lang="en-GB" sz="1600" dirty="0">
              <a:solidFill>
                <a:srgbClr val="9900FF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541552" y="1718512"/>
            <a:ext cx="598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/>
            <a:r>
              <a:rPr lang="en-US" sz="1100" b="1" dirty="0" smtClean="0">
                <a:solidFill>
                  <a:srgbClr val="9900FF"/>
                </a:solidFill>
              </a:rPr>
              <a:t>data</a:t>
            </a:r>
            <a:endParaRPr lang="en-GB" sz="1600" dirty="0">
              <a:solidFill>
                <a:srgbClr val="9900FF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-25173" y="6034238"/>
            <a:ext cx="611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 algn="l"/>
            <a:r>
              <a:rPr lang="en-US" sz="1200" dirty="0" smtClean="0">
                <a:solidFill>
                  <a:srgbClr val="9900FF"/>
                </a:solidFill>
              </a:rPr>
              <a:t>Path to HCT value is always:</a:t>
            </a:r>
            <a:br>
              <a:rPr lang="en-US" sz="1200" dirty="0" smtClean="0">
                <a:solidFill>
                  <a:srgbClr val="9900FF"/>
                </a:solidFill>
              </a:rPr>
            </a:br>
            <a:r>
              <a:rPr lang="en-US" sz="1200" dirty="0" smtClean="0">
                <a:solidFill>
                  <a:srgbClr val="FF33CC"/>
                </a:solidFill>
              </a:rPr>
              <a:t>[</a:t>
            </a:r>
            <a:r>
              <a:rPr lang="en-US" sz="1200" dirty="0" err="1" smtClean="0">
                <a:solidFill>
                  <a:srgbClr val="FF33CC"/>
                </a:solidFill>
              </a:rPr>
              <a:t>cimi-rm-ENTRY.panel</a:t>
            </a:r>
            <a:r>
              <a:rPr lang="en-US" sz="1200" dirty="0" smtClean="0">
                <a:solidFill>
                  <a:srgbClr val="FF33CC"/>
                </a:solidFill>
              </a:rPr>
              <a:t>] </a:t>
            </a:r>
            <a:r>
              <a:rPr lang="en-US" sz="1200" dirty="0" smtClean="0">
                <a:solidFill>
                  <a:srgbClr val="9900FF"/>
                </a:solidFill>
              </a:rPr>
              <a:t>/data</a:t>
            </a:r>
            <a:r>
              <a:rPr lang="en-US" sz="1200" dirty="0" smtClean="0">
                <a:solidFill>
                  <a:srgbClr val="FF33CC"/>
                </a:solidFill>
              </a:rPr>
              <a:t>[</a:t>
            </a:r>
            <a:r>
              <a:rPr lang="en-US" sz="1200" dirty="0" err="1" smtClean="0">
                <a:solidFill>
                  <a:srgbClr val="FF33CC"/>
                </a:solidFill>
              </a:rPr>
              <a:t>cimi-rm-CLUSTER.HCT_result</a:t>
            </a:r>
            <a:r>
              <a:rPr lang="en-US" sz="1200" dirty="0" smtClean="0">
                <a:solidFill>
                  <a:srgbClr val="FF33CC"/>
                </a:solidFill>
              </a:rPr>
              <a:t>]</a:t>
            </a:r>
            <a:r>
              <a:rPr lang="en-US" sz="1200" dirty="0" smtClean="0">
                <a:solidFill>
                  <a:srgbClr val="00B050"/>
                </a:solidFill>
              </a:rPr>
              <a:t>/item</a:t>
            </a:r>
            <a:r>
              <a:rPr lang="en-US" sz="1200" dirty="0">
                <a:solidFill>
                  <a:srgbClr val="FF33CC"/>
                </a:solidFill>
              </a:rPr>
              <a:t>[id3</a:t>
            </a:r>
            <a:r>
              <a:rPr lang="en-US" sz="1200" dirty="0" smtClean="0">
                <a:solidFill>
                  <a:srgbClr val="FF33CC"/>
                </a:solidFill>
              </a:rPr>
              <a:t>]</a:t>
            </a:r>
            <a:r>
              <a:rPr lang="en-US" sz="1200" dirty="0" smtClean="0"/>
              <a:t>/value/value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xmlns="" val="3108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stethoscope design template">
  <a:themeElements>
    <a:clrScheme name="">
      <a:dk1>
        <a:srgbClr val="000066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NATU_TXT_New_Lif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NATU_TXT_New_Lif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14">
        <a:dk1>
          <a:srgbClr val="0000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16">
        <a:dk1>
          <a:srgbClr val="FFFFFF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stethoscope design template</Template>
  <TotalTime>36389</TotalTime>
  <Words>1643</Words>
  <Application>Microsoft Office PowerPoint</Application>
  <PresentationFormat>On-screen Show (4:3)</PresentationFormat>
  <Paragraphs>385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Medical stethoscope design template</vt:lpstr>
      <vt:lpstr>Laboratory Panels &amp;Tests Discussions</vt:lpstr>
      <vt:lpstr>Requirements</vt:lpstr>
      <vt:lpstr>Principles</vt:lpstr>
      <vt:lpstr>Options</vt:lpstr>
      <vt:lpstr>Option 1 – Sections &amp; Entries</vt:lpstr>
      <vt:lpstr>Option 1 – Sections &amp; Entries</vt:lpstr>
      <vt:lpstr>Option 2 – Entries &amp; Clusters</vt:lpstr>
      <vt:lpstr>Option 2a – Entries &amp; Clusters</vt:lpstr>
      <vt:lpstr>Option 2b – Entries &amp; Clusters</vt:lpstr>
      <vt:lpstr>Option 2b – Using Lab Results Pattern</vt:lpstr>
      <vt:lpstr>Option 3 – Templated ‘Uber Model’</vt:lpstr>
      <vt:lpstr>Option 3 – Templated ‘Uber Model’</vt:lpstr>
      <vt:lpstr>Option 4 – Entries With Links</vt:lpstr>
      <vt:lpstr>Option 4 – Entries With Links</vt:lpstr>
      <vt:lpstr>Option 5 – Entries With External Panels</vt:lpstr>
      <vt:lpstr>Option 5 – Entries With External Panels</vt:lpstr>
      <vt:lpstr>Option 6 – Compound &amp; Indivis. Statements</vt:lpstr>
      <vt:lpstr>Option 6 – Compound &amp; Indivis. Statements</vt:lpstr>
    </vt:vector>
  </TitlesOfParts>
  <Company>Genesys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Linda</cp:lastModifiedBy>
  <cp:revision>459</cp:revision>
  <dcterms:created xsi:type="dcterms:W3CDTF">2013-04-09T03:56:19Z</dcterms:created>
  <dcterms:modified xsi:type="dcterms:W3CDTF">2014-01-16T21:49:23Z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TC102862121033</vt:lpwstr>
  </property>
</Properties>
</file>