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66" r:id="rId3"/>
    <p:sldId id="268" r:id="rId4"/>
    <p:sldId id="281" r:id="rId5"/>
    <p:sldId id="278" r:id="rId6"/>
    <p:sldId id="274" r:id="rId7"/>
    <p:sldId id="277" r:id="rId8"/>
    <p:sldId id="272" r:id="rId9"/>
    <p:sldId id="275" r:id="rId10"/>
    <p:sldId id="263" r:id="rId11"/>
    <p:sldId id="264" r:id="rId12"/>
    <p:sldId id="282" r:id="rId13"/>
    <p:sldId id="279" r:id="rId14"/>
    <p:sldId id="273" r:id="rId15"/>
    <p:sldId id="276" r:id="rId1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4" autoAdjust="0"/>
    <p:restoredTop sz="94595" autoAdjust="0"/>
  </p:normalViewPr>
  <p:slideViewPr>
    <p:cSldViewPr snapToGrid="0" snapToObjects="1">
      <p:cViewPr varScale="1">
        <p:scale>
          <a:sx n="107" d="100"/>
          <a:sy n="107" d="100"/>
        </p:scale>
        <p:origin x="-1080" y="-78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2016-08-31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2016-08-31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" sz="1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ORDET Interoperabilitet används till för många väsensskilda skilda saker.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" sz="1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När vi kommer till INTRA… väldigt intressant för grupp som denna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" sz="1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ORDET Interoperabilitet används till för många väsensskilda skilda saker.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" sz="1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När vi kommer till INTRA… väldigt intressant för grupp som denna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c</a:t>
            </a:r>
            <a:r>
              <a:rPr lang="sv-SE" baseline="0" dirty="0" err="1" smtClean="0"/>
              <a:t>ould</a:t>
            </a:r>
            <a:r>
              <a:rPr lang="sv-SE" baseline="0" dirty="0" smtClean="0"/>
              <a:t> be split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slides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get less text per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e.g</a:t>
            </a:r>
            <a:r>
              <a:rPr lang="sv-SE" baseline="0" dirty="0" smtClean="0"/>
              <a:t>. right </a:t>
            </a:r>
            <a:r>
              <a:rPr lang="sv-SE" baseline="0" dirty="0" err="1" smtClean="0"/>
              <a:t>before</a:t>
            </a:r>
            <a:r>
              <a:rPr lang="sv-SE" baseline="0" dirty="0" smtClean="0"/>
              <a:t> ”</a:t>
            </a:r>
            <a:r>
              <a:rPr lang="en-US" baseline="0" dirty="0" smtClean="0"/>
              <a:t>How much can you influence decisions”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65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c</a:t>
            </a:r>
            <a:r>
              <a:rPr lang="sv-SE" baseline="0" dirty="0" err="1" smtClean="0"/>
              <a:t>ould</a:t>
            </a:r>
            <a:r>
              <a:rPr lang="sv-SE" baseline="0" dirty="0" smtClean="0"/>
              <a:t> be split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slides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get less text per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e.g</a:t>
            </a:r>
            <a:r>
              <a:rPr lang="sv-SE" baseline="0" dirty="0" smtClean="0"/>
              <a:t>. right </a:t>
            </a:r>
            <a:r>
              <a:rPr lang="sv-SE" baseline="0" dirty="0" err="1" smtClean="0"/>
              <a:t>before</a:t>
            </a:r>
            <a:r>
              <a:rPr lang="sv-SE" baseline="0" dirty="0" smtClean="0"/>
              <a:t> ”</a:t>
            </a:r>
            <a:r>
              <a:rPr lang="en-US" baseline="0" dirty="0" smtClean="0"/>
              <a:t>How much can you influence decisions”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65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6850" y="6333644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is.eu/intraoperability/" TargetMode="External"/><Relationship Id="rId2" Type="http://schemas.openxmlformats.org/officeDocument/2006/relationships/hyperlink" Target="http://www.healthintersections.com.au/?p=8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althintersections.com.au/?p=1924" TargetMode="External"/><Relationship Id="rId4" Type="http://schemas.openxmlformats.org/officeDocument/2006/relationships/hyperlink" Target="https://chat.fhir.org/#narrow/stream/openeh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fhir.org/#narrow/stream/openeh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intersections.com.au/?p=82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intersections.com.au/?p=8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is.eu/intraoperabilit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is.eu/intraoperabilit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rn.kb.se/resolve?urn=urn:nbn:se:liu:diva-8770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HL7 FHIR &amp; </a:t>
            </a:r>
            <a:r>
              <a:rPr lang="sv-SE" dirty="0" err="1" smtClean="0"/>
              <a:t>openEHR</a:t>
            </a:r>
            <a:r>
              <a:rPr lang="sv-SE" dirty="0"/>
              <a:t/>
            </a:r>
            <a:br>
              <a:rPr lang="sv-SE" dirty="0"/>
            </a:br>
            <a:r>
              <a:rPr lang="sv-SE" sz="2800" dirty="0" err="1"/>
              <a:t>Int</a:t>
            </a:r>
            <a:r>
              <a:rPr lang="sv-SE" sz="2800" dirty="0" err="1">
                <a:solidFill>
                  <a:srgbClr val="FF0000"/>
                </a:solidFill>
              </a:rPr>
              <a:t>er</a:t>
            </a:r>
            <a:r>
              <a:rPr lang="sv-SE" sz="2800" dirty="0" err="1"/>
              <a:t>operability</a:t>
            </a:r>
            <a:r>
              <a:rPr lang="sv-SE" sz="2800" dirty="0"/>
              <a:t> </a:t>
            </a:r>
            <a:r>
              <a:rPr lang="sv-SE" sz="2800" dirty="0" smtClean="0"/>
              <a:t>&amp; </a:t>
            </a:r>
            <a:r>
              <a:rPr lang="sv-SE" sz="2800" dirty="0" err="1"/>
              <a:t>Int</a:t>
            </a:r>
            <a:r>
              <a:rPr lang="sv-SE" sz="2800" dirty="0" err="1">
                <a:solidFill>
                  <a:srgbClr val="FF0000"/>
                </a:solidFill>
              </a:rPr>
              <a:t>ra</a:t>
            </a:r>
            <a:r>
              <a:rPr lang="sv-SE" sz="2800" dirty="0" err="1"/>
              <a:t>operability</a:t>
            </a:r>
            <a:r>
              <a:rPr lang="sv-SE" sz="2800" dirty="0" smtClean="0"/>
              <a:t/>
            </a:r>
            <a:br>
              <a:rPr lang="sv-SE" sz="2800" dirty="0" smtClean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100" dirty="0" err="1"/>
              <a:t>E</a:t>
            </a:r>
            <a:r>
              <a:rPr lang="sv-SE" sz="1100" dirty="0" err="1" smtClean="0"/>
              <a:t>dited</a:t>
            </a:r>
            <a:r>
              <a:rPr lang="sv-SE" sz="1100" dirty="0" smtClean="0"/>
              <a:t>/polished version </a:t>
            </a:r>
            <a:r>
              <a:rPr lang="sv-SE" sz="1100" dirty="0" err="1" smtClean="0"/>
              <a:t>of</a:t>
            </a:r>
            <a:r>
              <a:rPr lang="sv-SE" sz="1100" dirty="0" smtClean="0"/>
              <a:t> the </a:t>
            </a:r>
            <a:r>
              <a:rPr lang="sv-SE" sz="1100" dirty="0" err="1" smtClean="0"/>
              <a:t>slides</a:t>
            </a:r>
            <a:endParaRPr lang="sv-SE" sz="1100" dirty="0" smtClean="0"/>
          </a:p>
          <a:p>
            <a:r>
              <a:rPr lang="sv-SE" dirty="0" smtClean="0"/>
              <a:t> Presented at the </a:t>
            </a:r>
            <a:r>
              <a:rPr lang="sv-SE" dirty="0" err="1" smtClean="0"/>
              <a:t>openEHR</a:t>
            </a:r>
            <a:r>
              <a:rPr lang="sv-SE" dirty="0" smtClean="0"/>
              <a:t> </a:t>
            </a:r>
            <a:r>
              <a:rPr lang="sv-SE" dirty="0" err="1" smtClean="0"/>
              <a:t>Developers</a:t>
            </a:r>
            <a:r>
              <a:rPr lang="sv-SE" dirty="0" smtClean="0"/>
              <a:t>’ workshop </a:t>
            </a:r>
          </a:p>
          <a:p>
            <a:r>
              <a:rPr lang="sv-SE" dirty="0" smtClean="0"/>
              <a:t>31 Aug 2016 @ MIE/HEC2016 in Munich, </a:t>
            </a:r>
            <a:r>
              <a:rPr lang="sv-SE" dirty="0" err="1" smtClean="0"/>
              <a:t>Germany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By Erik Sundvall</a:t>
            </a:r>
          </a:p>
          <a:p>
            <a:r>
              <a:rPr lang="sv-SE" sz="1100" dirty="0" smtClean="0"/>
              <a:t>Region Östergötland and Linköping University, Sweden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15121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396647"/>
              </p:ext>
            </p:extLst>
          </p:nvPr>
        </p:nvGraphicFramePr>
        <p:xfrm>
          <a:off x="285750" y="294612"/>
          <a:ext cx="8534401" cy="5529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426"/>
                <a:gridCol w="3283100"/>
                <a:gridCol w="3854875"/>
              </a:tblGrid>
              <a:tr h="0">
                <a:tc>
                  <a:txBody>
                    <a:bodyPr/>
                    <a:lstStyle/>
                    <a:p>
                      <a:endParaRPr lang="sv-SE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HL7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FHIR</a:t>
                      </a:r>
                      <a:endParaRPr lang="sv-SE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openEHR</a:t>
                      </a:r>
                      <a:endParaRPr lang="sv-SE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229388">
                <a:tc>
                  <a:txBody>
                    <a:bodyPr/>
                    <a:lstStyle/>
                    <a:p>
                      <a:r>
                        <a:rPr lang="sv-SE" sz="1200" b="1" dirty="0" smtClean="0">
                          <a:latin typeface="+mn-lt"/>
                          <a:cs typeface="Calibri" panose="020F0502020204030204" pitchFamily="34" charset="0"/>
                        </a:rPr>
                        <a:t>Main focus</a:t>
                      </a:r>
                      <a:endParaRPr lang="sv-SE" sz="12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sv-SE" sz="1200" b="1" dirty="0" err="1" smtClean="0">
                          <a:latin typeface="+mn-lt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operability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find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use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similarity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?)</a:t>
                      </a:r>
                      <a:endParaRPr lang="sv-SE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Exchange and access</a:t>
                      </a:r>
                    </a:p>
                    <a:p>
                      <a:r>
                        <a:rPr lang="sv-SE" sz="1200" b="0" i="0" dirty="0" smtClean="0">
                          <a:latin typeface="+mn-lt"/>
                          <a:cs typeface="Calibri" panose="020F0502020204030204" pitchFamily="34" charset="0"/>
                        </a:rPr>
                        <a:t>”</a:t>
                      </a:r>
                      <a:r>
                        <a:rPr lang="en-US" sz="1200" b="1" i="0" dirty="0" smtClean="0">
                          <a:latin typeface="+mn-lt"/>
                          <a:cs typeface="Calibri" panose="020F0502020204030204" pitchFamily="34" charset="0"/>
                        </a:rPr>
                        <a:t>FHIR is not written for clinicians, it's written for software developers</a:t>
                      </a:r>
                      <a:r>
                        <a:rPr lang="sv-SE" sz="1200" b="0" i="0" dirty="0" smtClean="0">
                          <a:latin typeface="+mn-lt"/>
                          <a:cs typeface="Calibri" panose="020F0502020204030204" pitchFamily="34" charset="0"/>
                        </a:rPr>
                        <a:t>” [2a] </a:t>
                      </a:r>
                      <a:br>
                        <a:rPr lang="sv-SE" sz="1200" b="0" i="0" dirty="0" smtClean="0"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sv-SE" sz="1200" b="0" i="0" dirty="0" smtClean="0">
                          <a:latin typeface="+mn-lt"/>
                          <a:cs typeface="Calibri" panose="020F0502020204030204" pitchFamily="34" charset="0"/>
                        </a:rPr>
                        <a:t>(and </a:t>
                      </a:r>
                      <a:r>
                        <a:rPr lang="sv-SE" sz="1200" b="0" i="0" dirty="0" err="1" smtClean="0">
                          <a:latin typeface="+mn-lt"/>
                          <a:cs typeface="Calibri" panose="020F0502020204030204" pitchFamily="34" charset="0"/>
                        </a:rPr>
                        <a:t>other</a:t>
                      </a:r>
                      <a:r>
                        <a:rPr lang="sv-SE" sz="1200" b="0" i="0" dirty="0" smtClean="0">
                          <a:latin typeface="+mn-lt"/>
                          <a:cs typeface="Calibri" panose="020F0502020204030204" pitchFamily="34" charset="0"/>
                        </a:rPr>
                        <a:t> implementation</a:t>
                      </a:r>
                      <a:r>
                        <a:rPr lang="sv-SE" sz="1200" b="0" i="0" baseline="0" dirty="0" smtClean="0">
                          <a:latin typeface="+mn-lt"/>
                          <a:cs typeface="Calibri" panose="020F0502020204030204" pitchFamily="34" charset="0"/>
                        </a:rPr>
                        <a:t> experts</a:t>
                      </a:r>
                      <a:r>
                        <a:rPr lang="sv-SE" sz="1200" b="0" i="0" dirty="0" smtClean="0">
                          <a:latin typeface="+mn-lt"/>
                          <a:cs typeface="Calibri" panose="020F0502020204030204" pitchFamily="34" charset="0"/>
                        </a:rPr>
                        <a:t>)</a:t>
                      </a:r>
                      <a:endParaRPr lang="sv-SE" sz="1200" b="0" i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sv-SE" sz="1200" b="1" dirty="0" err="1" smtClean="0">
                          <a:latin typeface="+mn-lt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operability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[1] (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reduce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differences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inside?)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Clinical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ocumentation</a:t>
                      </a:r>
                      <a:endParaRPr lang="sv-SE" sz="1200" baseline="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baseline="0" dirty="0" smtClean="0">
                          <a:latin typeface="+mn-lt"/>
                          <a:cs typeface="Calibri" panose="020F0502020204030204" pitchFamily="34" charset="0"/>
                        </a:rPr>
                        <a:t>”</a:t>
                      </a:r>
                      <a:r>
                        <a:rPr lang="en-US" sz="1200" b="1" dirty="0" err="1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openEHR</a:t>
                      </a:r>
                      <a:r>
                        <a:rPr lang="en-US" sz="1200" b="1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 … working at the clinical semantics level with implementation as a downstream activity</a:t>
                      </a:r>
                      <a:r>
                        <a:rPr lang="sv-SE" sz="1200" b="0" baseline="0" dirty="0" smtClean="0">
                          <a:latin typeface="+mn-lt"/>
                          <a:cs typeface="Calibri" panose="020F0502020204030204" pitchFamily="34" charset="0"/>
                        </a:rPr>
                        <a:t>” </a:t>
                      </a:r>
                      <a:r>
                        <a:rPr lang="sv-SE" sz="1200" b="0" dirty="0" smtClean="0">
                          <a:latin typeface="+mn-lt"/>
                          <a:cs typeface="Calibri" panose="020F0502020204030204" pitchFamily="34" charset="0"/>
                        </a:rPr>
                        <a:t>[2b]</a:t>
                      </a:r>
                    </a:p>
                    <a:p>
                      <a:endParaRPr lang="sv-SE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916701">
                <a:tc>
                  <a:txBody>
                    <a:bodyPr/>
                    <a:lstStyle/>
                    <a:p>
                      <a:r>
                        <a:rPr lang="sv-SE" sz="1200" b="1" dirty="0" smtClean="0">
                          <a:latin typeface="+mn-lt"/>
                          <a:cs typeface="Calibri" panose="020F0502020204030204" pitchFamily="34" charset="0"/>
                        </a:rPr>
                        <a:t>Clinical</a:t>
                      </a:r>
                      <a:r>
                        <a:rPr lang="sv-SE" sz="1200" b="1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="1" baseline="0" dirty="0" err="1" smtClean="0">
                          <a:latin typeface="+mn-lt"/>
                          <a:cs typeface="Calibri" panose="020F0502020204030204" pitchFamily="34" charset="0"/>
                        </a:rPr>
                        <a:t>content</a:t>
                      </a:r>
                      <a:r>
                        <a:rPr lang="sv-SE" sz="1200" b="1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="1" baseline="0" dirty="0" err="1" smtClean="0">
                          <a:latin typeface="+mn-lt"/>
                          <a:cs typeface="Calibri" panose="020F0502020204030204" pitchFamily="34" charset="0"/>
                        </a:rPr>
                        <a:t>selection</a:t>
                      </a:r>
                      <a:endParaRPr lang="sv-SE" sz="12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Common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patterns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implemented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existing systems. (Plus some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other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new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needs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be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agreed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widely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upon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.)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”The 80/20-principle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”. [3]</a:t>
                      </a:r>
                      <a:endParaRPr lang="sv-SE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Reqirements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expressed by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clinicians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implementing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organisations via an international (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sometimes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national) online consensus process,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open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all.</a:t>
                      </a:r>
                      <a:endParaRPr lang="sv-SE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35835">
                <a:tc>
                  <a:txBody>
                    <a:bodyPr/>
                    <a:lstStyle/>
                    <a:p>
                      <a:r>
                        <a:rPr lang="sv-SE" sz="1200" b="1" dirty="0" err="1" smtClean="0">
                          <a:latin typeface="+mn-lt"/>
                          <a:cs typeface="Calibri" panose="020F0502020204030204" pitchFamily="34" charset="0"/>
                        </a:rPr>
                        <a:t>Technical</a:t>
                      </a:r>
                      <a:r>
                        <a:rPr lang="sv-SE" sz="1200" b="1" dirty="0" smtClean="0">
                          <a:latin typeface="+mn-lt"/>
                          <a:cs typeface="Calibri" panose="020F0502020204030204" pitchFamily="34" charset="0"/>
                        </a:rPr>
                        <a:t> focus</a:t>
                      </a:r>
                      <a:endParaRPr lang="sv-SE" sz="12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Easy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/fast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understand and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implement</a:t>
                      </a:r>
                      <a:endParaRPr lang="sv-SE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Easy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maintain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extend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EHR systems</a:t>
                      </a:r>
                      <a:b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(new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RESTful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I/F make it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easier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implement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)</a:t>
                      </a:r>
                      <a:endParaRPr lang="sv-SE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102408">
                <a:tc>
                  <a:txBody>
                    <a:bodyPr/>
                    <a:lstStyle/>
                    <a:p>
                      <a:r>
                        <a:rPr lang="sv-SE" sz="1200" b="1" dirty="0" err="1" smtClean="0">
                          <a:latin typeface="+mn-lt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sv-SE" sz="1200" b="1" baseline="0" dirty="0" smtClean="0">
                          <a:latin typeface="+mn-lt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sv-SE" sz="1200" b="1" baseline="0" dirty="0" err="1" smtClean="0">
                          <a:latin typeface="+mn-lt"/>
                          <a:cs typeface="Calibri" panose="020F0502020204030204" pitchFamily="34" charset="0"/>
                        </a:rPr>
                        <a:t>speciality-specific</a:t>
                      </a:r>
                      <a:r>
                        <a:rPr lang="sv-SE" sz="1200" b="1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="1" baseline="0" dirty="0" err="1" smtClean="0">
                          <a:latin typeface="+mn-lt"/>
                          <a:cs typeface="Calibri" panose="020F0502020204030204" pitchFamily="34" charset="0"/>
                        </a:rPr>
                        <a:t>adjustments</a:t>
                      </a:r>
                      <a:endParaRPr lang="sv-SE" sz="12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Extensions 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&amp;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Profiling</a:t>
                      </a:r>
                      <a:endParaRPr lang="sv-SE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endParaRPr lang="sv-SE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Only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non-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extended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FHIR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resources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guarantee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easy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international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interoperability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similarity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endParaRPr lang="sv-SE" sz="1200" baseline="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(Extensions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be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retrieved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analyzed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. Data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entered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previously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unseen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extensions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follow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the FHIR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model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thus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be transferred and read by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any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system.)</a:t>
                      </a:r>
                      <a:endParaRPr lang="sv-SE" sz="105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Templates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Archetypes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endParaRPr lang="sv-SE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Only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templates and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archetype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specializations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based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on international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archetypes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guarantee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easy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interoperability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similarity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/>
                      </a:r>
                      <a:b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sv-SE" sz="1050" dirty="0" smtClean="0">
                          <a:latin typeface="+mn-lt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sv-SE" sz="1050" dirty="0" err="1" smtClean="0">
                          <a:latin typeface="+mn-lt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dirty="0" err="1" smtClean="0">
                          <a:latin typeface="+mn-lt"/>
                          <a:cs typeface="Calibri" panose="020F0502020204030204" pitchFamily="34" charset="0"/>
                        </a:rPr>
                        <a:t>archetypes</a:t>
                      </a:r>
                      <a:r>
                        <a:rPr lang="sv-SE" sz="1050" dirty="0" smtClean="0">
                          <a:latin typeface="+mn-lt"/>
                          <a:cs typeface="Calibri" panose="020F0502020204030204" pitchFamily="34" charset="0"/>
                        </a:rPr>
                        <a:t> etc. </a:t>
                      </a:r>
                      <a:r>
                        <a:rPr lang="sv-SE" sz="1050" dirty="0" err="1" smtClean="0">
                          <a:latin typeface="+mn-lt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sv-SE" sz="1050" dirty="0" smtClean="0">
                          <a:latin typeface="+mn-lt"/>
                          <a:cs typeface="Calibri" panose="020F0502020204030204" pitchFamily="34" charset="0"/>
                        </a:rPr>
                        <a:t> be </a:t>
                      </a:r>
                      <a:r>
                        <a:rPr lang="sv-SE" sz="1050" dirty="0" err="1" smtClean="0">
                          <a:latin typeface="+mn-lt"/>
                          <a:cs typeface="Calibri" panose="020F0502020204030204" pitchFamily="34" charset="0"/>
                        </a:rPr>
                        <a:t>retrieved</a:t>
                      </a:r>
                      <a:r>
                        <a:rPr lang="sv-SE" sz="1050" dirty="0" smtClean="0">
                          <a:latin typeface="+mn-lt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sv-SE" sz="1050" dirty="0" err="1" smtClean="0">
                          <a:latin typeface="+mn-lt"/>
                          <a:cs typeface="Calibri" panose="020F0502020204030204" pitchFamily="34" charset="0"/>
                        </a:rPr>
                        <a:t>analyzed</a:t>
                      </a:r>
                      <a:r>
                        <a:rPr lang="sv-SE" sz="1050" dirty="0" smtClean="0">
                          <a:latin typeface="+mn-lt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Data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entered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previously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unseen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archetypes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follow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the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openEHR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model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thus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be transferred and read by </a:t>
                      </a:r>
                      <a:r>
                        <a:rPr lang="sv-SE" sz="1050" baseline="0" dirty="0" err="1" smtClean="0">
                          <a:latin typeface="+mn-lt"/>
                          <a:cs typeface="Calibri" panose="020F0502020204030204" pitchFamily="34" charset="0"/>
                        </a:rPr>
                        <a:t>any</a:t>
                      </a:r>
                      <a:r>
                        <a:rPr lang="sv-SE" sz="1050" baseline="0" dirty="0" smtClean="0">
                          <a:latin typeface="+mn-lt"/>
                          <a:cs typeface="Calibri" panose="020F0502020204030204" pitchFamily="34" charset="0"/>
                        </a:rPr>
                        <a:t> system.)</a:t>
                      </a:r>
                      <a:endParaRPr lang="sv-SE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63744">
                <a:tc>
                  <a:txBody>
                    <a:bodyPr/>
                    <a:lstStyle/>
                    <a:p>
                      <a:r>
                        <a:rPr lang="sv-SE" sz="1200" b="1" dirty="0" smtClean="0">
                          <a:latin typeface="+mn-lt"/>
                          <a:cs typeface="Calibri" panose="020F0502020204030204" pitchFamily="34" charset="0"/>
                        </a:rPr>
                        <a:t>Final </a:t>
                      </a:r>
                      <a:r>
                        <a:rPr lang="sv-SE" sz="1200" b="1" dirty="0" err="1" smtClean="0">
                          <a:latin typeface="+mn-lt"/>
                          <a:cs typeface="Calibri" panose="020F0502020204030204" pitchFamily="34" charset="0"/>
                        </a:rPr>
                        <a:t>decisions</a:t>
                      </a:r>
                      <a:endParaRPr lang="sv-SE" sz="12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HL7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member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balloting</a:t>
                      </a:r>
                      <a:endParaRPr lang="sv-SE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 dirty="0" smtClean="0">
                          <a:latin typeface="+mn-lt"/>
                          <a:cs typeface="Calibri" panose="020F0502020204030204" pitchFamily="34" charset="0"/>
                        </a:rPr>
                        <a:t>Clinical:</a:t>
                      </a:r>
                      <a:r>
                        <a:rPr lang="sv-SE" sz="1200" b="1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="0" baseline="0" dirty="0" err="1" smtClean="0">
                          <a:latin typeface="+mn-lt"/>
                          <a:cs typeface="Calibri" panose="020F0502020204030204" pitchFamily="34" charset="0"/>
                        </a:rPr>
                        <a:t>mainly</a:t>
                      </a:r>
                      <a:r>
                        <a:rPr lang="sv-SE" sz="1200" b="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consensus in online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review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rounds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mostly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baseline="0" dirty="0" err="1" smtClean="0">
                          <a:latin typeface="+mn-lt"/>
                          <a:cs typeface="Calibri" panose="020F0502020204030204" pitchFamily="34" charset="0"/>
                        </a:rPr>
                        <a:t>clinicians</a:t>
                      </a:r>
                      <a:endParaRPr lang="sv-SE" sz="1200" baseline="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sv-SE" sz="1200" b="1" baseline="0" dirty="0" err="1" smtClean="0">
                          <a:latin typeface="+mn-lt"/>
                          <a:cs typeface="Calibri" panose="020F0502020204030204" pitchFamily="34" charset="0"/>
                        </a:rPr>
                        <a:t>Technical</a:t>
                      </a:r>
                      <a:r>
                        <a:rPr lang="sv-SE" sz="1200" b="1" baseline="0" dirty="0" smtClean="0">
                          <a:latin typeface="+mn-lt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sv-SE" sz="1200" baseline="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Specifications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Editorial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Committee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(SEC) –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mostly</a:t>
                      </a:r>
                      <a:r>
                        <a:rPr lang="sv-SE" sz="1200" dirty="0" smtClean="0">
                          <a:latin typeface="+mn-lt"/>
                          <a:cs typeface="Calibri" panose="020F0502020204030204" pitchFamily="34" charset="0"/>
                        </a:rPr>
                        <a:t> EHR system </a:t>
                      </a:r>
                      <a:r>
                        <a:rPr lang="sv-SE" sz="1200" dirty="0" err="1" smtClean="0">
                          <a:latin typeface="+mn-lt"/>
                          <a:cs typeface="Calibri" panose="020F0502020204030204" pitchFamily="34" charset="0"/>
                        </a:rPr>
                        <a:t>implementers</a:t>
                      </a:r>
                      <a:endParaRPr lang="sv-SE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285751" y="5802616"/>
            <a:ext cx="870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[1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sv-S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v-SE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internal </a:t>
            </a:r>
            <a:r>
              <a:rPr lang="sv-SE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in 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Grahame </a:t>
            </a:r>
            <a:r>
              <a:rPr lang="sv-SE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Grieve’s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Interoperability</a:t>
            </a:r>
            <a:r>
              <a:rPr lang="sv-SE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100" b="1" dirty="0">
                <a:latin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sv-SE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Intraoperability</a:t>
            </a:r>
            <a:r>
              <a:rPr lang="sv-SE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://www.healthintersections.com.au/?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p=820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sv-SE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sv-SE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intraoperability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dominaitng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vendor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in the definition at  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www.ecis.eu/</a:t>
            </a:r>
            <a:r>
              <a:rPr lang="sv-SE" sz="11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intraoperability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[2a] Lloyd McKenzie 2016 </a:t>
            </a:r>
            <a:r>
              <a:rPr lang="sv-S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March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 28 and [2b] Thomas </a:t>
            </a:r>
            <a:r>
              <a:rPr lang="sv-S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Beale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sv-S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March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 29, </a:t>
            </a:r>
            <a:r>
              <a:rPr lang="sv-S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https://chat.fhir.org/#narrow/stream/openehr</a:t>
            </a:r>
            <a:endParaRPr lang="sv-SE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[3] Grahame </a:t>
            </a:r>
            <a:r>
              <a:rPr lang="sv-SE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Grieve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FHIR and confusion about the 80/20 rule, 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http://www.healthintersections.com.au/?p=1924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33374" y="752477"/>
            <a:ext cx="8429625" cy="5791198"/>
          </a:xfrm>
        </p:spPr>
        <p:txBody>
          <a:bodyPr>
            <a:noAutofit/>
          </a:bodyPr>
          <a:lstStyle/>
          <a:p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sv-SE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alignment</a:t>
            </a:r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(just </a:t>
            </a:r>
            <a:r>
              <a:rPr lang="sv-SE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FHIR,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openEHR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just as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EHR-system </a:t>
            </a:r>
            <a:b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(and </a:t>
            </a:r>
            <a:r>
              <a:rPr lang="sv-S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mappings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some </a:t>
            </a:r>
            <a:r>
              <a:rPr lang="sv-S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openEHR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FHIR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just as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format </a:t>
            </a:r>
            <a:b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mappings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endParaRPr lang="sv-SE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Partial </a:t>
            </a:r>
            <a:r>
              <a:rPr lang="sv-SE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alignment</a:t>
            </a:r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giving</a:t>
            </a:r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possiblilities</a:t>
            </a:r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Align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archetypes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keep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new versions. (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 for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shared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(inter)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nationally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maintained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FHIR extensions/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profiles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extra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datapoints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openEHR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systems. </a:t>
            </a:r>
          </a:p>
          <a:p>
            <a:r>
              <a:rPr lang="sv-SE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Encapsulate</a:t>
            </a:r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sv-SE" sz="1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sv-SE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[Ian!]</a:t>
            </a:r>
          </a:p>
          <a:p>
            <a:pPr lvl="1"/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FHIR and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openEHR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developers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(and inside HL7)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finding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ways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openEHR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-modelled data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new kinds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FHIR formalisms (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enabling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automated transformations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rather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manual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Facade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FHIR-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repositories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(and 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legacy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systems) as 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openEHR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data-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openEHR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query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/display (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DIPS’s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experiments, 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Norway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HAPI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 Source FHIR </a:t>
            </a:r>
            <a:r>
              <a:rPr lang="sv-SE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wrapper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 lvl="1"/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SMART on FHIR on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openEHR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shown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 by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FreshEHR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, UK –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mappings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etc.)</a:t>
            </a:r>
          </a:p>
          <a:p>
            <a:pPr marL="457200" lvl="1" indent="0">
              <a:buNone/>
            </a:pP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Join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https://chat.fhir.org/#narrow/stream/openehr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sv-S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33375" y="162465"/>
            <a:ext cx="8505825" cy="561436"/>
          </a:xfrm>
        </p:spPr>
        <p:txBody>
          <a:bodyPr/>
          <a:lstStyle/>
          <a:p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Options </a:t>
            </a:r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FHIR 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openEHR</a:t>
            </a:r>
            <a:endParaRPr lang="sv-S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6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>
          <a:xfrm>
            <a:off x="7559" y="1346201"/>
            <a:ext cx="9144000" cy="3092634"/>
          </a:xfrm>
        </p:spPr>
        <p:txBody>
          <a:bodyPr/>
          <a:lstStyle/>
          <a:p>
            <a:r>
              <a:rPr lang="sv-SE" dirty="0" smtClean="0"/>
              <a:t>The End</a:t>
            </a:r>
          </a:p>
          <a:p>
            <a:endParaRPr lang="sv-SE" sz="2800" dirty="0"/>
          </a:p>
          <a:p>
            <a:r>
              <a:rPr lang="sv-SE" sz="2800" dirty="0" err="1" smtClean="0"/>
              <a:t>Questions</a:t>
            </a:r>
            <a:r>
              <a:rPr lang="sv-SE" sz="2800" dirty="0" smtClean="0"/>
              <a:t>?</a:t>
            </a:r>
          </a:p>
          <a:p>
            <a:r>
              <a:rPr lang="sv-SE" sz="2800" dirty="0" err="1" smtClean="0"/>
              <a:t>Discussion</a:t>
            </a:r>
            <a:r>
              <a:rPr lang="sv-SE" sz="28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403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Extra </a:t>
            </a:r>
            <a:r>
              <a:rPr lang="sv-SE" dirty="0" err="1"/>
              <a:t>slides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needed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390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0" y="180975"/>
            <a:ext cx="9144000" cy="1544681"/>
          </a:xfrm>
        </p:spPr>
        <p:txBody>
          <a:bodyPr/>
          <a:lstStyle/>
          <a:p>
            <a:pPr algn="ctr"/>
            <a:r>
              <a:rPr lang="sv" sz="3600" b="1" dirty="0">
                <a:ea typeface="Calibri"/>
                <a:cs typeface="Calibri"/>
                <a:sym typeface="Calibri"/>
              </a:rPr>
              <a:t>Int</a:t>
            </a:r>
            <a:r>
              <a:rPr lang="sv" sz="3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er</a:t>
            </a:r>
            <a:r>
              <a:rPr lang="sv" sz="3600" b="1" dirty="0">
                <a:ea typeface="Calibri"/>
                <a:cs typeface="Calibri"/>
                <a:sym typeface="Calibri"/>
              </a:rPr>
              <a:t>operability vs </a:t>
            </a:r>
            <a:r>
              <a:rPr lang="sv" sz="3600" b="1" dirty="0" smtClean="0">
                <a:ea typeface="Calibri"/>
                <a:cs typeface="Calibri"/>
                <a:sym typeface="Calibri"/>
              </a:rPr>
              <a:t>Int</a:t>
            </a:r>
            <a:r>
              <a:rPr lang="sv" sz="3600" b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ra</a:t>
            </a:r>
            <a:r>
              <a:rPr lang="sv" sz="3600" b="1" dirty="0" smtClean="0">
                <a:ea typeface="Calibri"/>
                <a:cs typeface="Calibri"/>
                <a:sym typeface="Calibri"/>
              </a:rPr>
              <a:t>operability</a:t>
            </a:r>
            <a:r>
              <a:rPr lang="sv" b="1" dirty="0" smtClean="0">
                <a:ea typeface="Calibri"/>
                <a:cs typeface="Calibri"/>
                <a:sym typeface="Calibri"/>
              </a:rPr>
              <a:t/>
            </a:r>
            <a:br>
              <a:rPr lang="sv" b="1" dirty="0" smtClean="0">
                <a:ea typeface="Calibri"/>
                <a:cs typeface="Calibri"/>
                <a:sym typeface="Calibri"/>
              </a:rPr>
            </a:br>
            <a:r>
              <a:rPr lang="sv" sz="2000" dirty="0" smtClean="0">
                <a:ea typeface="Calibri"/>
                <a:cs typeface="Calibri"/>
                <a:sym typeface="Calibri"/>
              </a:rPr>
              <a:t>C</a:t>
            </a:r>
            <a:r>
              <a:rPr lang="sv-SE" sz="2000" dirty="0" smtClean="0">
                <a:ea typeface="Calibri"/>
                <a:cs typeface="Calibri"/>
                <a:sym typeface="Calibri"/>
              </a:rPr>
              <a:t>a</a:t>
            </a:r>
            <a:r>
              <a:rPr lang="sv" sz="2000" dirty="0" smtClean="0">
                <a:ea typeface="Calibri"/>
                <a:cs typeface="Calibri"/>
                <a:sym typeface="Calibri"/>
              </a:rPr>
              <a:t>n you get inside the wall or just peek in and interact through API-holes and GUI? </a:t>
            </a:r>
            <a:r>
              <a:rPr lang="sv" sz="1600" dirty="0" smtClean="0">
                <a:ea typeface="Calibri"/>
                <a:cs typeface="Calibri"/>
                <a:sym typeface="Calibri"/>
              </a:rPr>
              <a:t>Where are you? W</a:t>
            </a:r>
            <a:r>
              <a:rPr lang="sv-SE" sz="1600" dirty="0" smtClean="0">
                <a:ea typeface="Calibri"/>
                <a:cs typeface="Calibri"/>
                <a:sym typeface="Calibri"/>
              </a:rPr>
              <a:t>h</a:t>
            </a:r>
            <a:r>
              <a:rPr lang="sv" sz="1600" dirty="0" smtClean="0">
                <a:ea typeface="Calibri"/>
                <a:cs typeface="Calibri"/>
                <a:sym typeface="Calibri"/>
              </a:rPr>
              <a:t>ere do you want to be? </a:t>
            </a:r>
            <a:br>
              <a:rPr lang="sv" sz="1600" dirty="0" smtClean="0">
                <a:ea typeface="Calibri"/>
                <a:cs typeface="Calibri"/>
                <a:sym typeface="Calibri"/>
              </a:rPr>
            </a:br>
            <a:r>
              <a:rPr lang="sv" sz="1600" dirty="0" smtClean="0">
                <a:ea typeface="Calibri"/>
                <a:cs typeface="Calibri"/>
                <a:sym typeface="Calibri"/>
              </a:rPr>
              <a:t>(Depends on who you are and what you want to do)</a:t>
            </a:r>
            <a:endParaRPr lang="sv-SE" sz="3600" dirty="0"/>
          </a:p>
        </p:txBody>
      </p:sp>
      <p:pic>
        <p:nvPicPr>
          <p:cNvPr id="6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2799" r="8843" b="9566"/>
          <a:stretch/>
        </p:blipFill>
        <p:spPr>
          <a:xfrm>
            <a:off x="1162819" y="1725656"/>
            <a:ext cx="6440465" cy="4940847"/>
          </a:xfrm>
        </p:spPr>
      </p:pic>
    </p:spTree>
    <p:extLst>
      <p:ext uri="{BB962C8B-B14F-4D97-AF65-F5344CB8AC3E}">
        <p14:creationId xmlns:p14="http://schemas.microsoft.com/office/powerpoint/2010/main" val="245173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2249313" y="2183605"/>
            <a:ext cx="3790461" cy="2207888"/>
            <a:chOff x="2249313" y="2183605"/>
            <a:chExt cx="3790461" cy="2207888"/>
          </a:xfrm>
        </p:grpSpPr>
        <p:sp>
          <p:nvSpPr>
            <p:cNvPr id="6" name="Rektangel 5"/>
            <p:cNvSpPr/>
            <p:nvPr/>
          </p:nvSpPr>
          <p:spPr>
            <a:xfrm>
              <a:off x="2783919" y="2333625"/>
              <a:ext cx="1485900" cy="1814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2249313" y="2219795"/>
              <a:ext cx="45719" cy="2009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/>
            <p:cNvSpPr/>
            <p:nvPr/>
          </p:nvSpPr>
          <p:spPr>
            <a:xfrm>
              <a:off x="2312669" y="4067175"/>
              <a:ext cx="1887856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/>
            <p:cNvSpPr/>
            <p:nvPr/>
          </p:nvSpPr>
          <p:spPr>
            <a:xfrm>
              <a:off x="2299334" y="2228850"/>
              <a:ext cx="1887856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llips 9"/>
            <p:cNvSpPr/>
            <p:nvPr/>
          </p:nvSpPr>
          <p:spPr>
            <a:xfrm>
              <a:off x="2695575" y="2183605"/>
              <a:ext cx="2085975" cy="21145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4229754" y="2183605"/>
              <a:ext cx="638234" cy="462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ktangel 17"/>
            <p:cNvSpPr/>
            <p:nvPr/>
          </p:nvSpPr>
          <p:spPr>
            <a:xfrm>
              <a:off x="5564834" y="2789307"/>
              <a:ext cx="474940" cy="281386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err="1" smtClean="0">
                  <a:solidFill>
                    <a:schemeClr val="tx1"/>
                  </a:solidFill>
                </a:rPr>
                <a:t>msg</a:t>
              </a:r>
              <a:endParaRPr lang="sv-SE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7" name="Rak pil 26"/>
            <p:cNvCxnSpPr>
              <a:stCxn id="13" idx="3"/>
              <a:endCxn id="18" idx="1"/>
            </p:cNvCxnSpPr>
            <p:nvPr/>
          </p:nvCxnSpPr>
          <p:spPr>
            <a:xfrm flipV="1">
              <a:off x="5247310" y="2930000"/>
              <a:ext cx="317524" cy="9544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ylinder 39"/>
            <p:cNvSpPr/>
            <p:nvPr/>
          </p:nvSpPr>
          <p:spPr>
            <a:xfrm>
              <a:off x="3243262" y="3531018"/>
              <a:ext cx="753843" cy="417569"/>
            </a:xfrm>
            <a:prstGeom prst="can">
              <a:avLst>
                <a:gd name="adj" fmla="val 22719"/>
              </a:avLst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08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Rektangel med rundade hörn 44"/>
            <p:cNvSpPr/>
            <p:nvPr/>
          </p:nvSpPr>
          <p:spPr>
            <a:xfrm>
              <a:off x="3120848" y="2739231"/>
              <a:ext cx="1116747" cy="6340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 smtClean="0">
                <a:solidFill>
                  <a:schemeClr val="tx1"/>
                </a:solidFill>
              </a:endParaRPr>
            </a:p>
            <a:p>
              <a:pPr algn="ctr"/>
              <a:endParaRPr lang="sv-SE" sz="1000" dirty="0">
                <a:solidFill>
                  <a:schemeClr val="tx1"/>
                </a:solidFill>
              </a:endParaRPr>
            </a:p>
            <a:p>
              <a:pPr algn="ctr"/>
              <a:endParaRPr lang="sv-SE" sz="1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3" name="Rak 62"/>
            <p:cNvCxnSpPr/>
            <p:nvPr/>
          </p:nvCxnSpPr>
          <p:spPr>
            <a:xfrm flipH="1">
              <a:off x="3933751" y="3368887"/>
              <a:ext cx="47358" cy="206327"/>
            </a:xfrm>
            <a:prstGeom prst="line">
              <a:avLst/>
            </a:prstGeom>
            <a:ln w="63500">
              <a:solidFill>
                <a:schemeClr val="accent5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k 73"/>
            <p:cNvCxnSpPr>
              <a:endCxn id="16" idx="1"/>
            </p:cNvCxnSpPr>
            <p:nvPr/>
          </p:nvCxnSpPr>
          <p:spPr>
            <a:xfrm flipV="1">
              <a:off x="4041998" y="2414981"/>
              <a:ext cx="187756" cy="130377"/>
            </a:xfrm>
            <a:prstGeom prst="line">
              <a:avLst/>
            </a:prstGeom>
            <a:ln w="635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ak 75"/>
            <p:cNvCxnSpPr/>
            <p:nvPr/>
          </p:nvCxnSpPr>
          <p:spPr>
            <a:xfrm>
              <a:off x="4151470" y="3025446"/>
              <a:ext cx="551353" cy="1"/>
            </a:xfrm>
            <a:prstGeom prst="line">
              <a:avLst/>
            </a:prstGeom>
            <a:ln w="4445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79"/>
            <p:cNvCxnSpPr/>
            <p:nvPr/>
          </p:nvCxnSpPr>
          <p:spPr>
            <a:xfrm>
              <a:off x="4067175" y="3056235"/>
              <a:ext cx="563314" cy="580816"/>
            </a:xfrm>
            <a:prstGeom prst="line">
              <a:avLst/>
            </a:prstGeom>
            <a:ln w="4445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/>
            <p:cNvSpPr/>
            <p:nvPr/>
          </p:nvSpPr>
          <p:spPr>
            <a:xfrm>
              <a:off x="4492215" y="2789307"/>
              <a:ext cx="755095" cy="4722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4399584" y="3400910"/>
              <a:ext cx="470178" cy="4722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ktangel 14"/>
            <p:cNvSpPr/>
            <p:nvPr/>
          </p:nvSpPr>
          <p:spPr>
            <a:xfrm>
              <a:off x="3997105" y="3919212"/>
              <a:ext cx="470178" cy="4722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Rak 84"/>
            <p:cNvCxnSpPr>
              <a:endCxn id="15" idx="0"/>
            </p:cNvCxnSpPr>
            <p:nvPr/>
          </p:nvCxnSpPr>
          <p:spPr>
            <a:xfrm>
              <a:off x="4067175" y="3103363"/>
              <a:ext cx="165019" cy="815849"/>
            </a:xfrm>
            <a:prstGeom prst="line">
              <a:avLst/>
            </a:prstGeom>
            <a:ln w="4445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ktangel med rundade hörn 43"/>
            <p:cNvSpPr/>
            <p:nvPr/>
          </p:nvSpPr>
          <p:spPr>
            <a:xfrm>
              <a:off x="3013292" y="2532359"/>
              <a:ext cx="1116747" cy="6340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Rak 53"/>
            <p:cNvCxnSpPr/>
            <p:nvPr/>
          </p:nvCxnSpPr>
          <p:spPr>
            <a:xfrm>
              <a:off x="3148010" y="3122413"/>
              <a:ext cx="179139" cy="453706"/>
            </a:xfrm>
            <a:prstGeom prst="line">
              <a:avLst/>
            </a:prstGeom>
            <a:ln w="635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215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86072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ctr" anchorCtr="0">
            <a:noAutofit/>
          </a:bodyPr>
          <a:lstStyle/>
          <a:p>
            <a:pPr marL="1778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" sz="3900" b="1" i="0" u="sng" strike="noStrike" cap="none" baseline="0" dirty="0"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sv" sz="3900" b="1" i="0" u="sng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sv" sz="3900" b="1" i="0" u="sng" strike="noStrike" cap="none" baseline="0" dirty="0">
                <a:latin typeface="Calibri"/>
                <a:ea typeface="Calibri"/>
                <a:cs typeface="Calibri"/>
                <a:sym typeface="Calibri"/>
              </a:rPr>
              <a:t>operability</a:t>
            </a:r>
            <a:r>
              <a:rPr lang="sv" sz="39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vs </a:t>
            </a:r>
            <a:r>
              <a:rPr lang="sv" sz="39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sv" sz="39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sv" sz="39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operability</a:t>
            </a:r>
            <a:endParaRPr lang="sv" sz="3900" b="1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114300" y="904875"/>
            <a:ext cx="8696325" cy="579120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ctr" anchorCtr="0">
            <a:noAutofit/>
          </a:bodyPr>
          <a:lstStyle/>
          <a:p>
            <a:pPr marL="520700" lvl="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v" sz="2400" dirty="0" smtClean="0"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sv" sz="2400" b="0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model is agreed to that allows all systems to exchange what needs to be exchanged, </a:t>
            </a:r>
            <a:r>
              <a:rPr lang="sv" sz="2400" b="1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without requiring any design changes to the way their systems works </a:t>
            </a:r>
            <a:r>
              <a:rPr lang="sv" sz="2400" b="1" i="0" u="none" strike="noStrike" cap="none" baseline="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</a:t>
            </a:r>
            <a:endParaRPr lang="sv" sz="2400" b="1" i="0" u="none" strike="noStrike" cap="none" baseline="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520700" lvl="0" indent="-342900">
              <a:spcBef>
                <a:spcPts val="1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v" sz="2400" dirty="0" smtClean="0"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sv" sz="2400" b="0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hatever is done can be done on the periphery. And </a:t>
            </a:r>
            <a:r>
              <a:rPr lang="sv" sz="2400" b="1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what can be done is therefore constrained</a:t>
            </a:r>
            <a:r>
              <a:rPr lang="sv" sz="2400" b="0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 to the </a:t>
            </a:r>
            <a:r>
              <a:rPr lang="sv" sz="2400" b="1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lowest common denominator </a:t>
            </a:r>
            <a:r>
              <a:rPr lang="sv" sz="2400" b="0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of the way that the systems </a:t>
            </a:r>
            <a:r>
              <a:rPr lang="sv" sz="2400" dirty="0" smtClean="0">
                <a:latin typeface="Cambria"/>
                <a:ea typeface="Cambria"/>
                <a:cs typeface="Cambria"/>
                <a:sym typeface="Cambria"/>
              </a:rPr>
              <a:t>function </a:t>
            </a:r>
            <a:r>
              <a:rPr lang="sv" sz="2400" dirty="0">
                <a:latin typeface="Cambria"/>
                <a:ea typeface="Cambria"/>
                <a:cs typeface="Cambria"/>
                <a:sym typeface="Cambria"/>
              </a:rPr>
              <a:t>– </a:t>
            </a:r>
            <a:r>
              <a:rPr lang="sv" sz="2400" dirty="0" smtClean="0">
                <a:latin typeface="Cambria"/>
                <a:ea typeface="Cambria"/>
                <a:cs typeface="Cambria"/>
                <a:sym typeface="Cambria"/>
              </a:rPr>
              <a:t>all </a:t>
            </a:r>
            <a:r>
              <a:rPr lang="sv" sz="2400" b="1" dirty="0" smtClean="0">
                <a:latin typeface="Cambria"/>
                <a:ea typeface="Cambria"/>
                <a:cs typeface="Cambria"/>
                <a:sym typeface="Cambria"/>
              </a:rPr>
              <a:t>systems are constrained to the dumbest system </a:t>
            </a:r>
            <a:r>
              <a:rPr lang="sv" sz="2400" b="1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 </a:t>
            </a:r>
            <a:br>
              <a:rPr lang="sv" sz="2400" b="1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</a:br>
            <a:r>
              <a:rPr lang="sv" sz="240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(But it is a fast start for many simple use-cases )</a:t>
            </a:r>
            <a:endParaRPr lang="sv" sz="2400" i="0" u="none" strike="noStrike" cap="none" baseline="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520700" marR="0" lvl="0" indent="-342900" algn="l" rtl="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v" sz="2400" b="1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Smarter systems need to come up with their own (only partly standardized) “extensions”</a:t>
            </a:r>
            <a:r>
              <a:rPr lang="sv" sz="2400" b="0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 to the basic model so they can do smarter things. M</a:t>
            </a:r>
            <a:r>
              <a:rPr lang="sv-SE" sz="2400" b="0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sv" sz="2400" b="0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ny well known deficiencies of this (semantic scalability, fragmentation</a:t>
            </a:r>
            <a:r>
              <a:rPr lang="sv" sz="2400" b="0" i="0" u="none" strike="noStrike" cap="none" dirty="0" smtClean="0">
                <a:latin typeface="Cambria"/>
                <a:ea typeface="Cambria"/>
                <a:cs typeface="Cambria"/>
                <a:sym typeface="Cambria"/>
              </a:rPr>
              <a:t> etc.</a:t>
            </a:r>
            <a:r>
              <a:rPr lang="sv" sz="2400" b="0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sv" sz="2400" b="1" i="0" u="none" strike="noStrike" cap="none" baseline="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</a:t>
            </a:r>
            <a:endParaRPr lang="sv" sz="2400" b="1" i="0" u="none" strike="noStrike" cap="none" baseline="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520700" lvl="0" indent="-342900">
              <a:spcBef>
                <a:spcPts val="1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v" sz="2400" dirty="0" smtClean="0">
                <a:latin typeface="Cambria"/>
                <a:ea typeface="Cambria"/>
                <a:cs typeface="Cambria"/>
                <a:sym typeface="Cambria"/>
              </a:rPr>
              <a:t>Examples: </a:t>
            </a:r>
            <a:r>
              <a:rPr lang="sv" sz="2400" b="1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Messaging</a:t>
            </a:r>
            <a:r>
              <a:rPr lang="sv" sz="2400" b="0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sv" sz="2400" b="1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HL7 FHIR </a:t>
            </a:r>
            <a:r>
              <a:rPr lang="sv" sz="2400" i="0" u="none" strike="noStrike" cap="none" baseline="0" dirty="0" smtClean="0">
                <a:latin typeface="Cambria"/>
                <a:ea typeface="Cambria"/>
                <a:cs typeface="Cambria"/>
                <a:sym typeface="Cambria"/>
              </a:rPr>
              <a:t>etc.</a:t>
            </a:r>
          </a:p>
          <a:p>
            <a:pPr marL="177800">
              <a:spcBef>
                <a:spcPts val="1500"/>
              </a:spcBef>
              <a:buClr>
                <a:schemeClr val="tx1"/>
              </a:buClr>
              <a:buSzPct val="25000"/>
            </a:pPr>
            <a:r>
              <a:rPr lang="sv" sz="1050" dirty="0" smtClean="0">
                <a:latin typeface="Cambria"/>
                <a:ea typeface="Cambria"/>
                <a:cs typeface="Cambria"/>
                <a:sym typeface="Cambria"/>
              </a:rPr>
              <a:t>Based on a post by Grahame Grieve (member of FHIR-core team) on February 28, 2012: </a:t>
            </a:r>
            <a:r>
              <a:rPr lang="sv" sz="1050" b="1" u="sng" dirty="0" smtClean="0">
                <a:latin typeface="Cambria"/>
                <a:ea typeface="Cambria"/>
                <a:cs typeface="Cambria"/>
                <a:sym typeface="Cambria"/>
                <a:hlinkClick r:id="rId3"/>
              </a:rPr>
              <a:t>http://www.healthintersections.com.au/?p=820</a:t>
            </a:r>
            <a:r>
              <a:rPr lang="sv" sz="1050" b="1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endParaRPr lang="sv" sz="105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Ned 2"/>
          <p:cNvSpPr/>
          <p:nvPr/>
        </p:nvSpPr>
        <p:spPr>
          <a:xfrm>
            <a:off x="2247900" y="742950"/>
            <a:ext cx="742950" cy="2177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5773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86072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ctr" anchorCtr="0">
            <a:noAutofit/>
          </a:bodyPr>
          <a:lstStyle/>
          <a:p>
            <a:pPr marL="1778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" sz="3900" b="1" i="0" strike="noStrike" cap="none" baseline="0" dirty="0"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sv" sz="3900" b="1" i="0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sv" sz="3900" b="1" i="0" strike="noStrike" cap="none" baseline="0" dirty="0">
                <a:latin typeface="Calibri"/>
                <a:ea typeface="Calibri"/>
                <a:cs typeface="Calibri"/>
                <a:sym typeface="Calibri"/>
              </a:rPr>
              <a:t>operability</a:t>
            </a:r>
            <a:r>
              <a:rPr lang="sv" sz="390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vs </a:t>
            </a:r>
            <a:r>
              <a:rPr lang="sv" sz="3900" b="1" i="0" u="sng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sv" sz="3900" b="1" i="0" u="sng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sv" sz="3900" b="1" i="0" u="sng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operability</a:t>
            </a:r>
            <a:endParaRPr lang="sv" sz="3900" b="1" i="0" u="sng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114300" y="713729"/>
            <a:ext cx="8696325" cy="6144270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ctr" anchorCtr="0">
            <a:noAutofit/>
          </a:bodyPr>
          <a:lstStyle/>
          <a:p>
            <a:pPr marL="520700" indent="-342900">
              <a:spcBef>
                <a:spcPts val="1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v" sz="2400" b="1" dirty="0">
                <a:latin typeface="Cambria"/>
                <a:ea typeface="Cambria"/>
                <a:cs typeface="Cambria"/>
                <a:sym typeface="Cambria"/>
              </a:rPr>
              <a:t>Rework the core structures</a:t>
            </a:r>
            <a:r>
              <a:rPr lang="sv" sz="2400" dirty="0">
                <a:latin typeface="Cambria"/>
                <a:ea typeface="Cambria"/>
                <a:cs typeface="Cambria"/>
                <a:sym typeface="Cambria"/>
              </a:rPr>
              <a:t> of the systems </a:t>
            </a:r>
            <a:r>
              <a:rPr lang="sv" sz="2400" b="1" dirty="0">
                <a:latin typeface="Cambria"/>
                <a:ea typeface="Cambria"/>
                <a:cs typeface="Cambria"/>
                <a:sym typeface="Cambria"/>
              </a:rPr>
              <a:t>to function in an agreed </a:t>
            </a:r>
            <a:r>
              <a:rPr lang="sv" sz="2400" b="1" dirty="0" smtClean="0">
                <a:latin typeface="Cambria"/>
                <a:ea typeface="Cambria"/>
                <a:cs typeface="Cambria"/>
                <a:sym typeface="Cambria"/>
              </a:rPr>
              <a:t>way</a:t>
            </a:r>
            <a:r>
              <a:rPr lang="sv" sz="2400" dirty="0" smtClean="0"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sv" sz="2400" dirty="0">
                <a:latin typeface="Cambria"/>
                <a:ea typeface="Cambria"/>
                <a:cs typeface="Cambria"/>
                <a:sym typeface="Cambria"/>
              </a:rPr>
              <a:t>Because all the systems work the same way, then </a:t>
            </a:r>
            <a:r>
              <a:rPr lang="sv" sz="2400" b="1" dirty="0">
                <a:latin typeface="Cambria"/>
                <a:ea typeface="Cambria"/>
                <a:cs typeface="Cambria"/>
                <a:sym typeface="Cambria"/>
              </a:rPr>
              <a:t>exchange between the systems is easy and straight forward. </a:t>
            </a:r>
            <a:r>
              <a:rPr lang="sv" sz="2400" b="1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 </a:t>
            </a:r>
            <a:r>
              <a:rPr lang="sv" sz="240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(And i</a:t>
            </a:r>
            <a:r>
              <a:rPr lang="sv-SE" sz="240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n</a:t>
            </a:r>
            <a:r>
              <a:rPr lang="sv" sz="2400" dirty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ternal model </a:t>
            </a:r>
            <a:r>
              <a:rPr lang="sv" sz="240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maintenance/update workload </a:t>
            </a:r>
            <a:r>
              <a:rPr lang="sv" sz="2400" dirty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can be </a:t>
            </a:r>
            <a:r>
              <a:rPr lang="sv" sz="240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shared globally/nationally .)</a:t>
            </a:r>
            <a:endParaRPr lang="sv" sz="2400" dirty="0">
              <a:latin typeface="Cambria"/>
              <a:ea typeface="Cambria"/>
              <a:cs typeface="Cambria"/>
              <a:sym typeface="Cambria"/>
            </a:endParaRPr>
          </a:p>
          <a:p>
            <a:pPr marL="520700" indent="-342900">
              <a:spcBef>
                <a:spcPts val="1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v" sz="2400" dirty="0">
                <a:latin typeface="Cambria"/>
                <a:ea typeface="Cambria"/>
                <a:cs typeface="Cambria"/>
                <a:sym typeface="Cambria"/>
              </a:rPr>
              <a:t>Intraoperability has fewer deficiencies, but they are much bigger: it’s much </a:t>
            </a:r>
            <a:r>
              <a:rPr lang="sv" sz="2400" b="1" dirty="0">
                <a:latin typeface="Cambria"/>
                <a:ea typeface="Cambria"/>
                <a:cs typeface="Cambria"/>
                <a:sym typeface="Cambria"/>
              </a:rPr>
              <a:t>harder to get agreement</a:t>
            </a:r>
            <a:r>
              <a:rPr lang="sv" sz="2400" dirty="0">
                <a:latin typeface="Cambria"/>
                <a:ea typeface="Cambria"/>
                <a:cs typeface="Cambria"/>
                <a:sym typeface="Cambria"/>
              </a:rPr>
              <a:t>… </a:t>
            </a:r>
            <a:r>
              <a:rPr lang="sv" sz="240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 </a:t>
            </a:r>
            <a:br>
              <a:rPr lang="sv" sz="240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</a:br>
            <a:r>
              <a:rPr lang="sv" sz="240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(</a:t>
            </a:r>
            <a:r>
              <a:rPr lang="sv" sz="2400" dirty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Both technical and clinical agreements are needed to get maximum benefit of this </a:t>
            </a:r>
            <a:r>
              <a:rPr lang="sv" sz="240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approach </a:t>
            </a:r>
            <a:r>
              <a:rPr lang="sv" sz="2400" dirty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</a:t>
            </a:r>
            <a:r>
              <a:rPr lang="sv" sz="2400" dirty="0" smtClean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)</a:t>
            </a:r>
            <a:endParaRPr lang="sv" sz="2400" dirty="0">
              <a:latin typeface="Cambria"/>
              <a:ea typeface="Cambria"/>
              <a:cs typeface="Cambria"/>
              <a:sym typeface="Cambria"/>
            </a:endParaRPr>
          </a:p>
          <a:p>
            <a:pPr marL="520700" lvl="0" indent="-342900">
              <a:spcBef>
                <a:spcPts val="1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v" sz="2400" dirty="0">
                <a:latin typeface="Cambria"/>
                <a:ea typeface="Cambria"/>
                <a:cs typeface="Cambria"/>
                <a:sym typeface="Cambria"/>
              </a:rPr>
              <a:t>Examples: </a:t>
            </a:r>
            <a:r>
              <a:rPr lang="sv" sz="2400" b="1" dirty="0">
                <a:latin typeface="Cambria"/>
                <a:ea typeface="Cambria"/>
                <a:cs typeface="Cambria"/>
                <a:sym typeface="Cambria"/>
              </a:rPr>
              <a:t>CIMI, openEHR</a:t>
            </a:r>
            <a:r>
              <a:rPr lang="sv" sz="2400" dirty="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sv" sz="2400" dirty="0" smtClean="0">
                <a:latin typeface="Cambria"/>
                <a:ea typeface="Cambria"/>
                <a:cs typeface="Cambria"/>
                <a:sym typeface="Cambria"/>
              </a:rPr>
              <a:t>some usages of </a:t>
            </a:r>
            <a:r>
              <a:rPr lang="sv" sz="2400" b="1" dirty="0" smtClean="0">
                <a:latin typeface="Cambria"/>
                <a:ea typeface="Cambria"/>
                <a:cs typeface="Cambria"/>
                <a:sym typeface="Cambria"/>
              </a:rPr>
              <a:t>ISO13606</a:t>
            </a:r>
            <a:r>
              <a:rPr lang="sv" sz="2400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sv" sz="2400" dirty="0">
                <a:latin typeface="Cambria"/>
                <a:ea typeface="Cambria"/>
                <a:cs typeface="Cambria"/>
                <a:sym typeface="Cambria"/>
              </a:rPr>
              <a:t>etc</a:t>
            </a:r>
            <a:r>
              <a:rPr lang="sv" sz="2400" dirty="0" smtClean="0">
                <a:latin typeface="Cambria"/>
                <a:ea typeface="Cambria"/>
                <a:cs typeface="Cambria"/>
                <a:sym typeface="Cambria"/>
              </a:rPr>
              <a:t>...</a:t>
            </a:r>
            <a:endParaRPr lang="sv" sz="2400" dirty="0">
              <a:latin typeface="Cambria"/>
              <a:ea typeface="Cambria"/>
              <a:cs typeface="Cambria"/>
              <a:sym typeface="Cambria"/>
            </a:endParaRPr>
          </a:p>
          <a:p>
            <a:pPr marL="177800" lvl="0">
              <a:spcBef>
                <a:spcPts val="1500"/>
              </a:spcBef>
              <a:buClr>
                <a:srgbClr val="FFFF00"/>
              </a:buClr>
              <a:buSzPct val="25000"/>
            </a:pPr>
            <a:r>
              <a:rPr lang="sv" sz="2000" i="1" dirty="0">
                <a:latin typeface="Cambria"/>
                <a:ea typeface="Cambria"/>
                <a:cs typeface="Cambria"/>
                <a:sym typeface="Cambria"/>
              </a:rPr>
              <a:t>Typically, at this point, the system designers </a:t>
            </a:r>
            <a:r>
              <a:rPr lang="sv" sz="2000" i="1" dirty="0" smtClean="0">
                <a:latin typeface="Cambria"/>
                <a:ea typeface="Cambria"/>
                <a:cs typeface="Cambria"/>
                <a:sym typeface="Cambria"/>
              </a:rPr>
              <a:t>(often vendors</a:t>
            </a:r>
            <a:r>
              <a:rPr lang="sv" sz="2000" i="1" dirty="0">
                <a:latin typeface="Cambria"/>
                <a:ea typeface="Cambria"/>
                <a:cs typeface="Cambria"/>
                <a:sym typeface="Cambria"/>
              </a:rPr>
              <a:t>) get the blame. </a:t>
            </a:r>
            <a:r>
              <a:rPr lang="sv" sz="2000" i="1" dirty="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sv" sz="2000" i="1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sv" sz="2000" i="1" dirty="0" smtClean="0">
                <a:latin typeface="Cambria"/>
                <a:ea typeface="Cambria"/>
                <a:cs typeface="Cambria"/>
                <a:sym typeface="Cambria"/>
              </a:rPr>
              <a:t>But </a:t>
            </a:r>
            <a:r>
              <a:rPr lang="sv" sz="2000" i="1" dirty="0">
                <a:latin typeface="Cambria"/>
                <a:ea typeface="Cambria"/>
                <a:cs typeface="Cambria"/>
                <a:sym typeface="Cambria"/>
              </a:rPr>
              <a:t>– it’s not as simple as that – vendors do whatever sells, which is whatever the purchaser wants to buy… </a:t>
            </a:r>
            <a:r>
              <a:rPr lang="sv" sz="2000" dirty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sv" sz="2000" dirty="0">
                <a:latin typeface="Cambria"/>
                <a:ea typeface="Cambria"/>
                <a:cs typeface="Cambria"/>
                <a:sym typeface="Cambria"/>
              </a:rPr>
            </a:br>
            <a:r>
              <a:rPr lang="sv" sz="1050" dirty="0" smtClean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>Based on a post by Grahame Grieve (member of FHIR-core team) on February 28, 2012: </a:t>
            </a:r>
            <a:r>
              <a:rPr lang="sv" sz="1050" b="1" u="sng" dirty="0" smtClean="0">
                <a:latin typeface="Cambria" panose="02040503050406030204" pitchFamily="18" charset="0"/>
                <a:ea typeface="Cambria"/>
                <a:cs typeface="Cambria"/>
                <a:sym typeface="Cambria"/>
                <a:hlinkClick r:id="rId3"/>
              </a:rPr>
              <a:t>http://www.healthintersections.com.au/?p=820</a:t>
            </a:r>
            <a:r>
              <a:rPr lang="sv" sz="1050" b="1" u="sng" dirty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/>
            </a:r>
            <a:br>
              <a:rPr lang="sv" sz="1050" b="1" u="sng" dirty="0">
                <a:latin typeface="Cambria" panose="02040503050406030204" pitchFamily="18" charset="0"/>
                <a:ea typeface="Cambria"/>
                <a:cs typeface="Cambria"/>
                <a:sym typeface="Cambria"/>
              </a:rPr>
            </a:br>
            <a:r>
              <a:rPr lang="sv" sz="1050" dirty="0" smtClean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>A more descriptive name for this kind of open intraoperability approach might be something like ”</a:t>
            </a:r>
            <a:r>
              <a:rPr lang="sv" sz="1050" b="1" dirty="0" smtClean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>shared internal core structures</a:t>
            </a:r>
            <a:r>
              <a:rPr lang="sv" sz="1050" dirty="0" smtClean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>”</a:t>
            </a:r>
            <a:br>
              <a:rPr lang="sv" sz="1050" dirty="0" smtClean="0">
                <a:latin typeface="Cambria" panose="02040503050406030204" pitchFamily="18" charset="0"/>
                <a:ea typeface="Cambria"/>
                <a:cs typeface="Cambria"/>
                <a:sym typeface="Cambria"/>
              </a:rPr>
            </a:br>
            <a:r>
              <a:rPr lang="sv" sz="1050" dirty="0" smtClean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>Note that the view of intraoperability described above is concerning vendor neutral models, there is  another different (risky, lock-in-prone) definition of intraoperability focused around dominating market actors described at </a:t>
            </a:r>
            <a:r>
              <a:rPr lang="sv-SE" sz="1050" dirty="0">
                <a:latin typeface="Cambria" panose="02040503050406030204" pitchFamily="18" charset="0"/>
                <a:cs typeface="Calibri" panose="020F0502020204030204" pitchFamily="34" charset="0"/>
                <a:hlinkClick r:id="rId4"/>
              </a:rPr>
              <a:t>http://www.ecis.eu/</a:t>
            </a:r>
            <a:r>
              <a:rPr lang="sv-SE" sz="1050" dirty="0" err="1">
                <a:latin typeface="Cambria" panose="02040503050406030204" pitchFamily="18" charset="0"/>
                <a:cs typeface="Calibri" panose="020F0502020204030204" pitchFamily="34" charset="0"/>
                <a:hlinkClick r:id="rId4"/>
              </a:rPr>
              <a:t>intraoperability</a:t>
            </a:r>
            <a:r>
              <a:rPr lang="sv-SE" sz="1050" dirty="0" smtClean="0">
                <a:latin typeface="Cambria" panose="02040503050406030204" pitchFamily="18" charset="0"/>
                <a:cs typeface="Calibri" panose="020F0502020204030204" pitchFamily="34" charset="0"/>
                <a:hlinkClick r:id="rId4"/>
              </a:rPr>
              <a:t>/</a:t>
            </a:r>
            <a:r>
              <a:rPr lang="sv-SE" sz="1050" dirty="0" smtClean="0">
                <a:latin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sv" sz="1050" dirty="0">
              <a:latin typeface="Cambria" panose="02040503050406030204" pitchFamily="18" charset="0"/>
              <a:ea typeface="Cambria"/>
              <a:cs typeface="Cambria"/>
              <a:sym typeface="Cambria"/>
            </a:endParaRPr>
          </a:p>
        </p:txBody>
      </p:sp>
      <p:sp>
        <p:nvSpPr>
          <p:cNvPr id="4" name="Ned 3"/>
          <p:cNvSpPr/>
          <p:nvPr/>
        </p:nvSpPr>
        <p:spPr>
          <a:xfrm>
            <a:off x="6153150" y="713729"/>
            <a:ext cx="742950" cy="2177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805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ruta 65"/>
          <p:cNvSpPr txBox="1"/>
          <p:nvPr/>
        </p:nvSpPr>
        <p:spPr>
          <a:xfrm>
            <a:off x="1078621" y="5661166"/>
            <a:ext cx="4978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Native</a:t>
            </a:r>
            <a:r>
              <a:rPr lang="sv-SE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API </a:t>
            </a:r>
            <a:r>
              <a:rPr lang="sv-SE" sz="1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connection</a:t>
            </a:r>
            <a:r>
              <a:rPr lang="sv-SE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</a:t>
            </a:r>
            <a:r>
              <a:rPr lang="sv-SE" sz="1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r>
              <a:rPr lang="sv-SE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sv-SE" sz="1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semantically</a:t>
            </a:r>
            <a:r>
              <a:rPr lang="sv-SE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lossless</a:t>
            </a:r>
            <a:r>
              <a:rPr lang="sv-SE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endParaRPr lang="sv-SE" sz="1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sv-SE" sz="1200" b="1" dirty="0" err="1" smtClean="0">
                <a:solidFill>
                  <a:srgbClr val="FF0000"/>
                </a:solidFill>
              </a:rPr>
              <a:t>Mapping</a:t>
            </a:r>
            <a:r>
              <a:rPr lang="sv-SE" sz="1200" b="1" dirty="0" smtClean="0">
                <a:solidFill>
                  <a:srgbClr val="FF0000"/>
                </a:solidFill>
              </a:rPr>
              <a:t> (risk </a:t>
            </a:r>
            <a:r>
              <a:rPr lang="sv-SE" sz="1200" b="1" dirty="0" err="1" smtClean="0">
                <a:solidFill>
                  <a:srgbClr val="FF0000"/>
                </a:solidFill>
              </a:rPr>
              <a:t>of</a:t>
            </a:r>
            <a:r>
              <a:rPr lang="sv-SE" sz="1200" b="1" dirty="0" smtClean="0">
                <a:solidFill>
                  <a:srgbClr val="FF0000"/>
                </a:solidFill>
              </a:rPr>
              <a:t> </a:t>
            </a:r>
            <a:r>
              <a:rPr lang="sv-SE" sz="1200" b="1" dirty="0" err="1" smtClean="0">
                <a:solidFill>
                  <a:srgbClr val="FF0000"/>
                </a:solidFill>
              </a:rPr>
              <a:t>semantic</a:t>
            </a:r>
            <a:r>
              <a:rPr lang="sv-SE" sz="1200" b="1" dirty="0" smtClean="0">
                <a:solidFill>
                  <a:srgbClr val="FF0000"/>
                </a:solidFill>
              </a:rPr>
              <a:t> loss – </a:t>
            </a:r>
            <a:r>
              <a:rPr lang="sv-SE" sz="1200" b="1" dirty="0" err="1" smtClean="0">
                <a:solidFill>
                  <a:srgbClr val="FF0000"/>
                </a:solidFill>
              </a:rPr>
              <a:t>see</a:t>
            </a:r>
            <a:r>
              <a:rPr lang="sv-SE" sz="1200" b="1" dirty="0" smtClean="0">
                <a:solidFill>
                  <a:srgbClr val="FF0000"/>
                </a:solidFill>
              </a:rPr>
              <a:t> </a:t>
            </a:r>
            <a:r>
              <a:rPr lang="sv-SE" sz="1200" b="1" dirty="0" err="1" smtClean="0">
                <a:solidFill>
                  <a:srgbClr val="FF0000"/>
                </a:solidFill>
              </a:rPr>
              <a:t>next</a:t>
            </a:r>
            <a:r>
              <a:rPr lang="sv-SE" sz="1200" b="1" dirty="0" smtClean="0">
                <a:solidFill>
                  <a:srgbClr val="FF0000"/>
                </a:solidFill>
              </a:rPr>
              <a:t> </a:t>
            </a:r>
            <a:r>
              <a:rPr lang="sv-SE" sz="1200" b="1" dirty="0" err="1" smtClean="0">
                <a:solidFill>
                  <a:srgbClr val="FF0000"/>
                </a:solidFill>
              </a:rPr>
              <a:t>slide</a:t>
            </a:r>
            <a:r>
              <a:rPr lang="sv-SE" sz="1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sv-SE" sz="1200" b="1" dirty="0" err="1">
                <a:solidFill>
                  <a:schemeClr val="bg1">
                    <a:lumMod val="75000"/>
                  </a:schemeClr>
                </a:solidFill>
              </a:rPr>
              <a:t>Vendor</a:t>
            </a:r>
            <a:r>
              <a:rPr lang="sv-SE" sz="1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200" b="1" dirty="0" err="1" smtClean="0">
                <a:solidFill>
                  <a:schemeClr val="bg1">
                    <a:lumMod val="75000"/>
                  </a:schemeClr>
                </a:solidFill>
              </a:rPr>
              <a:t>controlled</a:t>
            </a:r>
            <a:r>
              <a:rPr lang="sv-SE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200" b="1" dirty="0" err="1" smtClean="0">
                <a:solidFill>
                  <a:schemeClr val="bg1">
                    <a:lumMod val="75000"/>
                  </a:schemeClr>
                </a:solidFill>
              </a:rPr>
              <a:t>but</a:t>
            </a:r>
            <a:r>
              <a:rPr lang="sv-SE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200" b="1" dirty="0">
                <a:solidFill>
                  <a:schemeClr val="bg1">
                    <a:lumMod val="75000"/>
                  </a:schemeClr>
                </a:solidFill>
              </a:rPr>
              <a:t>”</a:t>
            </a:r>
            <a:r>
              <a:rPr lang="sv-SE" sz="1200" b="1" dirty="0" err="1">
                <a:solidFill>
                  <a:schemeClr val="bg1">
                    <a:lumMod val="75000"/>
                  </a:schemeClr>
                </a:solidFill>
              </a:rPr>
              <a:t>openly</a:t>
            </a:r>
            <a:r>
              <a:rPr lang="sv-SE" sz="1200" b="1" dirty="0">
                <a:solidFill>
                  <a:schemeClr val="bg1">
                    <a:lumMod val="75000"/>
                  </a:schemeClr>
                </a:solidFill>
              </a:rPr>
              <a:t>” </a:t>
            </a:r>
            <a:r>
              <a:rPr lang="sv-SE" sz="1200" b="1" dirty="0" err="1">
                <a:solidFill>
                  <a:schemeClr val="bg1">
                    <a:lumMod val="75000"/>
                  </a:schemeClr>
                </a:solidFill>
              </a:rPr>
              <a:t>published</a:t>
            </a:r>
            <a:r>
              <a:rPr lang="sv-SE" sz="1200" b="1" dirty="0">
                <a:solidFill>
                  <a:schemeClr val="bg1">
                    <a:lumMod val="75000"/>
                  </a:schemeClr>
                </a:solidFill>
              </a:rPr>
              <a:t> API </a:t>
            </a:r>
            <a:r>
              <a:rPr lang="sv-SE" sz="1200" b="1" dirty="0" err="1">
                <a:solidFill>
                  <a:schemeClr val="bg1">
                    <a:lumMod val="75000"/>
                  </a:schemeClr>
                </a:solidFill>
              </a:rPr>
              <a:t>connection</a:t>
            </a:r>
            <a:r>
              <a:rPr lang="sv-SE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sv-SE" sz="1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sv-SE" sz="1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Vendor</a:t>
            </a:r>
            <a:r>
              <a:rPr lang="sv-SE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neutral </a:t>
            </a:r>
            <a:r>
              <a:rPr lang="sv-SE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API </a:t>
            </a:r>
            <a:r>
              <a:rPr lang="sv-SE" sz="1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connection</a:t>
            </a:r>
            <a:r>
              <a:rPr lang="sv-SE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sv-SE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HL7 FHIR etc.)</a:t>
            </a:r>
          </a:p>
          <a:p>
            <a:r>
              <a:rPr lang="sv-SE" sz="1200" dirty="0" err="1"/>
              <a:t>S</a:t>
            </a:r>
            <a:r>
              <a:rPr lang="sv-SE" sz="1200" dirty="0" err="1" smtClean="0"/>
              <a:t>tandardized</a:t>
            </a:r>
            <a:r>
              <a:rPr lang="sv-SE" sz="1200" dirty="0" smtClean="0"/>
              <a:t> </a:t>
            </a:r>
            <a:r>
              <a:rPr lang="sv-SE" sz="1200" dirty="0" err="1" smtClean="0"/>
              <a:t>message</a:t>
            </a:r>
            <a:r>
              <a:rPr lang="sv-SE" sz="1200" dirty="0" smtClean="0"/>
              <a:t> </a:t>
            </a:r>
            <a:r>
              <a:rPr lang="sv-SE" sz="1200" dirty="0" err="1" smtClean="0"/>
              <a:t>exchange</a:t>
            </a:r>
            <a:r>
              <a:rPr lang="sv-SE" sz="1200" dirty="0" smtClean="0"/>
              <a:t> (HL7 v2, CDA etc.)</a:t>
            </a:r>
            <a:endParaRPr lang="sv-SE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71"/>
          <a:stretch/>
        </p:blipFill>
        <p:spPr bwMode="auto">
          <a:xfrm>
            <a:off x="12651" y="544670"/>
            <a:ext cx="2627674" cy="348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348191" y="1864639"/>
            <a:ext cx="1485900" cy="1814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813585" y="1750809"/>
            <a:ext cx="45719" cy="2009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876941" y="3598189"/>
            <a:ext cx="1887856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863606" y="1759864"/>
            <a:ext cx="1887856" cy="209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1259847" y="1714619"/>
            <a:ext cx="2085975" cy="2114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2193295" y="1312190"/>
            <a:ext cx="640795" cy="2476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device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2794026" y="1714619"/>
            <a:ext cx="638234" cy="462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Native</a:t>
            </a:r>
            <a:r>
              <a:rPr lang="sv-SE" sz="1200" dirty="0" smtClean="0">
                <a:solidFill>
                  <a:schemeClr val="tx1"/>
                </a:solidFill>
              </a:rPr>
              <a:t/>
            </a:r>
            <a:br>
              <a:rPr lang="sv-SE" sz="1200" dirty="0" smtClean="0">
                <a:solidFill>
                  <a:schemeClr val="tx1"/>
                </a:solidFill>
              </a:rPr>
            </a:br>
            <a:r>
              <a:rPr lang="sv-SE" sz="1200" dirty="0" smtClean="0">
                <a:solidFill>
                  <a:schemeClr val="tx1"/>
                </a:solidFill>
              </a:rPr>
              <a:t>API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3689019" y="999295"/>
            <a:ext cx="949880" cy="28138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Message</a:t>
            </a:r>
            <a:r>
              <a:rPr lang="sv-SE" sz="1200" dirty="0" smtClean="0">
                <a:solidFill>
                  <a:schemeClr val="tx1"/>
                </a:solidFill>
              </a:rPr>
              <a:t> A</a:t>
            </a:r>
          </a:p>
        </p:txBody>
      </p:sp>
      <p:sp>
        <p:nvSpPr>
          <p:cNvPr id="18" name="Rektangel 17"/>
          <p:cNvSpPr/>
          <p:nvPr/>
        </p:nvSpPr>
        <p:spPr>
          <a:xfrm>
            <a:off x="4119586" y="2285921"/>
            <a:ext cx="949880" cy="28138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Message</a:t>
            </a:r>
            <a:r>
              <a:rPr lang="sv-SE" sz="1200" dirty="0" smtClean="0">
                <a:solidFill>
                  <a:schemeClr val="tx1"/>
                </a:solidFill>
              </a:rPr>
              <a:t> B</a:t>
            </a:r>
          </a:p>
        </p:txBody>
      </p:sp>
      <p:cxnSp>
        <p:nvCxnSpPr>
          <p:cNvPr id="26" name="Rak pil 25"/>
          <p:cNvCxnSpPr>
            <a:endCxn id="17" idx="2"/>
          </p:cNvCxnSpPr>
          <p:nvPr/>
        </p:nvCxnSpPr>
        <p:spPr>
          <a:xfrm flipV="1">
            <a:off x="3811582" y="1280681"/>
            <a:ext cx="352377" cy="10293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>
            <a:stCxn id="13" idx="3"/>
            <a:endCxn id="18" idx="1"/>
          </p:cNvCxnSpPr>
          <p:nvPr/>
        </p:nvCxnSpPr>
        <p:spPr>
          <a:xfrm flipV="1">
            <a:off x="3811582" y="2426614"/>
            <a:ext cx="308004" cy="1298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ylinder 39"/>
          <p:cNvSpPr/>
          <p:nvPr/>
        </p:nvSpPr>
        <p:spPr>
          <a:xfrm>
            <a:off x="1807534" y="3062032"/>
            <a:ext cx="753843" cy="417569"/>
          </a:xfrm>
          <a:prstGeom prst="can">
            <a:avLst>
              <a:gd name="adj" fmla="val 22719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1" name="Rak pil 40"/>
          <p:cNvCxnSpPr>
            <a:stCxn id="11" idx="3"/>
            <a:endCxn id="17" idx="1"/>
          </p:cNvCxnSpPr>
          <p:nvPr/>
        </p:nvCxnSpPr>
        <p:spPr>
          <a:xfrm flipV="1">
            <a:off x="2834090" y="1139988"/>
            <a:ext cx="854929" cy="29602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ktangel med rundade hörn 44"/>
          <p:cNvSpPr/>
          <p:nvPr/>
        </p:nvSpPr>
        <p:spPr>
          <a:xfrm>
            <a:off x="1685120" y="2270245"/>
            <a:ext cx="1116747" cy="6340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dirty="0" smtClean="0">
              <a:solidFill>
                <a:schemeClr val="tx1"/>
              </a:solidFill>
            </a:endParaRPr>
          </a:p>
          <a:p>
            <a:pPr algn="ctr"/>
            <a:endParaRPr lang="sv-SE" sz="1000" dirty="0">
              <a:solidFill>
                <a:schemeClr val="tx1"/>
              </a:solidFill>
            </a:endParaRPr>
          </a:p>
          <a:p>
            <a:pPr algn="ctr"/>
            <a:endParaRPr lang="sv-SE" sz="1000" dirty="0" smtClean="0">
              <a:solidFill>
                <a:schemeClr val="tx1"/>
              </a:solidFill>
            </a:endParaRPr>
          </a:p>
          <a:p>
            <a:pPr algn="ctr"/>
            <a:r>
              <a:rPr lang="sv-SE" sz="1000" dirty="0" err="1" smtClean="0">
                <a:solidFill>
                  <a:schemeClr val="tx1"/>
                </a:solidFill>
              </a:rPr>
              <a:t>Other</a:t>
            </a:r>
            <a:r>
              <a:rPr lang="sv-SE" sz="1000" dirty="0" smtClean="0">
                <a:solidFill>
                  <a:schemeClr val="tx1"/>
                </a:solidFill>
              </a:rPr>
              <a:t> </a:t>
            </a:r>
            <a:r>
              <a:rPr lang="sv-SE" sz="1000" dirty="0" err="1" smtClean="0">
                <a:solidFill>
                  <a:schemeClr val="tx1"/>
                </a:solidFill>
              </a:rPr>
              <a:t>models</a:t>
            </a:r>
            <a:endParaRPr lang="sv-SE" sz="1000" dirty="0">
              <a:solidFill>
                <a:schemeClr val="tx1"/>
              </a:solidFill>
            </a:endParaRPr>
          </a:p>
        </p:txBody>
      </p:sp>
      <p:cxnSp>
        <p:nvCxnSpPr>
          <p:cNvPr id="47" name="Rak 46"/>
          <p:cNvCxnSpPr/>
          <p:nvPr/>
        </p:nvCxnSpPr>
        <p:spPr>
          <a:xfrm flipV="1">
            <a:off x="1268901" y="2475763"/>
            <a:ext cx="317717" cy="58174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>
            <a:endCxn id="44" idx="1"/>
          </p:cNvCxnSpPr>
          <p:nvPr/>
        </p:nvCxnSpPr>
        <p:spPr>
          <a:xfrm>
            <a:off x="1348191" y="2355696"/>
            <a:ext cx="229373" cy="2468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ak 62"/>
          <p:cNvCxnSpPr/>
          <p:nvPr/>
        </p:nvCxnSpPr>
        <p:spPr>
          <a:xfrm flipH="1">
            <a:off x="2498023" y="2899901"/>
            <a:ext cx="47358" cy="206327"/>
          </a:xfrm>
          <a:prstGeom prst="line">
            <a:avLst/>
          </a:prstGeom>
          <a:ln w="6350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>
            <a:endCxn id="16" idx="1"/>
          </p:cNvCxnSpPr>
          <p:nvPr/>
        </p:nvCxnSpPr>
        <p:spPr>
          <a:xfrm flipV="1">
            <a:off x="2606270" y="1945995"/>
            <a:ext cx="187756" cy="130377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ak 75"/>
          <p:cNvCxnSpPr/>
          <p:nvPr/>
        </p:nvCxnSpPr>
        <p:spPr>
          <a:xfrm>
            <a:off x="2715742" y="2556460"/>
            <a:ext cx="551353" cy="1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Rak 79"/>
          <p:cNvCxnSpPr/>
          <p:nvPr/>
        </p:nvCxnSpPr>
        <p:spPr>
          <a:xfrm>
            <a:off x="2631447" y="2587249"/>
            <a:ext cx="563314" cy="580816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3056487" y="2320321"/>
            <a:ext cx="755095" cy="4722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Export</a:t>
            </a:r>
          </a:p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Import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963856" y="2931924"/>
            <a:ext cx="470178" cy="4722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API X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561377" y="3450226"/>
            <a:ext cx="470178" cy="472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API</a:t>
            </a:r>
            <a:br>
              <a:rPr lang="sv-SE" sz="1200" dirty="0" smtClean="0">
                <a:solidFill>
                  <a:schemeClr val="tx1"/>
                </a:solidFill>
              </a:rPr>
            </a:br>
            <a:r>
              <a:rPr lang="sv-SE" sz="1200" dirty="0" smtClean="0">
                <a:solidFill>
                  <a:schemeClr val="tx1"/>
                </a:solidFill>
              </a:rPr>
              <a:t>Y</a:t>
            </a:r>
            <a:endParaRPr lang="sv-SE" sz="1200" dirty="0">
              <a:solidFill>
                <a:schemeClr val="tx1"/>
              </a:solidFill>
            </a:endParaRPr>
          </a:p>
        </p:txBody>
      </p:sp>
      <p:cxnSp>
        <p:nvCxnSpPr>
          <p:cNvPr id="85" name="Rak 84"/>
          <p:cNvCxnSpPr>
            <a:endCxn id="15" idx="0"/>
          </p:cNvCxnSpPr>
          <p:nvPr/>
        </p:nvCxnSpPr>
        <p:spPr>
          <a:xfrm>
            <a:off x="2631447" y="2634377"/>
            <a:ext cx="165019" cy="815849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ktangel med rundade hörn 43"/>
          <p:cNvSpPr/>
          <p:nvPr/>
        </p:nvSpPr>
        <p:spPr>
          <a:xfrm>
            <a:off x="1577564" y="2063373"/>
            <a:ext cx="1116747" cy="634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Clinical </a:t>
            </a:r>
            <a:r>
              <a:rPr lang="sv-SE" sz="1000" dirty="0" err="1">
                <a:solidFill>
                  <a:schemeClr val="tx1"/>
                </a:solidFill>
              </a:rPr>
              <a:t>models</a:t>
            </a:r>
            <a:endParaRPr lang="sv-SE" sz="1000" dirty="0">
              <a:solidFill>
                <a:schemeClr val="tx1"/>
              </a:solidFill>
            </a:endParaRPr>
          </a:p>
          <a:p>
            <a:pPr algn="ctr"/>
            <a:r>
              <a:rPr lang="sv-SE" sz="1000" dirty="0" err="1">
                <a:solidFill>
                  <a:schemeClr val="tx1"/>
                </a:solidFill>
              </a:rPr>
              <a:t>semantics</a:t>
            </a:r>
            <a:r>
              <a:rPr lang="sv-SE" sz="1000" dirty="0">
                <a:solidFill>
                  <a:schemeClr val="tx1"/>
                </a:solidFill>
              </a:rPr>
              <a:t> &amp; </a:t>
            </a:r>
            <a:r>
              <a:rPr lang="sv-SE" sz="1000" dirty="0" err="1">
                <a:solidFill>
                  <a:schemeClr val="tx1"/>
                </a:solidFill>
              </a:rPr>
              <a:t>structure</a:t>
            </a:r>
            <a:endParaRPr lang="sv-SE" sz="1000" dirty="0">
              <a:solidFill>
                <a:schemeClr val="tx1"/>
              </a:solidFill>
            </a:endParaRPr>
          </a:p>
        </p:txBody>
      </p:sp>
      <p:cxnSp>
        <p:nvCxnSpPr>
          <p:cNvPr id="54" name="Rak 53"/>
          <p:cNvCxnSpPr/>
          <p:nvPr/>
        </p:nvCxnSpPr>
        <p:spPr>
          <a:xfrm>
            <a:off x="1712282" y="2653427"/>
            <a:ext cx="179139" cy="453706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 1"/>
          <p:cNvGrpSpPr/>
          <p:nvPr/>
        </p:nvGrpSpPr>
        <p:grpSpPr>
          <a:xfrm flipH="1">
            <a:off x="4638899" y="525465"/>
            <a:ext cx="4517620" cy="3483086"/>
            <a:chOff x="5293815" y="1648563"/>
            <a:chExt cx="4517620" cy="3483086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71"/>
            <a:stretch/>
          </p:blipFill>
          <p:spPr bwMode="auto">
            <a:xfrm>
              <a:off x="5293815" y="1648563"/>
              <a:ext cx="2627674" cy="348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ktangel 31"/>
            <p:cNvSpPr/>
            <p:nvPr/>
          </p:nvSpPr>
          <p:spPr>
            <a:xfrm>
              <a:off x="6638233" y="2977410"/>
              <a:ext cx="1485900" cy="1814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6103627" y="2863580"/>
              <a:ext cx="45719" cy="2009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ektangel 33"/>
            <p:cNvSpPr/>
            <p:nvPr/>
          </p:nvSpPr>
          <p:spPr>
            <a:xfrm>
              <a:off x="6166983" y="4710960"/>
              <a:ext cx="1887856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Rektangel 34"/>
            <p:cNvSpPr/>
            <p:nvPr/>
          </p:nvSpPr>
          <p:spPr>
            <a:xfrm>
              <a:off x="6153648" y="2838451"/>
              <a:ext cx="1887856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Ellips 35"/>
            <p:cNvSpPr/>
            <p:nvPr/>
          </p:nvSpPr>
          <p:spPr>
            <a:xfrm>
              <a:off x="6549889" y="2827390"/>
              <a:ext cx="2085975" cy="21145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Rektangel 37"/>
            <p:cNvSpPr/>
            <p:nvPr/>
          </p:nvSpPr>
          <p:spPr>
            <a:xfrm>
              <a:off x="8084068" y="2827390"/>
              <a:ext cx="638234" cy="462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err="1" smtClean="0">
                  <a:solidFill>
                    <a:schemeClr val="tx1"/>
                  </a:solidFill>
                </a:rPr>
                <a:t>Native</a:t>
              </a:r>
              <a:r>
                <a:rPr lang="sv-SE" sz="1200" dirty="0" smtClean="0">
                  <a:solidFill>
                    <a:schemeClr val="tx1"/>
                  </a:solidFill>
                </a:rPr>
                <a:t/>
              </a:r>
              <a:br>
                <a:rPr lang="sv-SE" sz="1200" dirty="0" smtClean="0">
                  <a:solidFill>
                    <a:schemeClr val="tx1"/>
                  </a:solidFill>
                </a:rPr>
              </a:br>
              <a:r>
                <a:rPr lang="sv-SE" sz="1200" dirty="0" smtClean="0">
                  <a:solidFill>
                    <a:schemeClr val="tx1"/>
                  </a:solidFill>
                </a:rPr>
                <a:t>API</a:t>
              </a:r>
              <a:endParaRPr lang="sv-S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Rak pil 38"/>
            <p:cNvCxnSpPr>
              <a:stCxn id="58" idx="0"/>
              <a:endCxn id="17" idx="3"/>
            </p:cNvCxnSpPr>
            <p:nvPr/>
          </p:nvCxnSpPr>
          <p:spPr>
            <a:xfrm flipV="1">
              <a:off x="8724077" y="2253942"/>
              <a:ext cx="1087358" cy="117915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pil 42"/>
            <p:cNvCxnSpPr>
              <a:stCxn id="58" idx="3"/>
              <a:endCxn id="18" idx="3"/>
            </p:cNvCxnSpPr>
            <p:nvPr/>
          </p:nvCxnSpPr>
          <p:spPr>
            <a:xfrm flipV="1">
              <a:off x="9101624" y="3540568"/>
              <a:ext cx="279244" cy="12866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ylinder 45"/>
            <p:cNvSpPr/>
            <p:nvPr/>
          </p:nvSpPr>
          <p:spPr>
            <a:xfrm>
              <a:off x="7097576" y="4174803"/>
              <a:ext cx="753843" cy="417569"/>
            </a:xfrm>
            <a:prstGeom prst="can">
              <a:avLst>
                <a:gd name="adj" fmla="val 22719"/>
              </a:avLst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08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Rektangel med rundade hörn 49"/>
            <p:cNvSpPr/>
            <p:nvPr/>
          </p:nvSpPr>
          <p:spPr>
            <a:xfrm>
              <a:off x="6975162" y="3383016"/>
              <a:ext cx="1116747" cy="6340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 smtClean="0">
                <a:solidFill>
                  <a:schemeClr val="tx1"/>
                </a:solidFill>
              </a:endParaRPr>
            </a:p>
            <a:p>
              <a:pPr algn="ctr"/>
              <a:endParaRPr lang="sv-SE" sz="1000" dirty="0">
                <a:solidFill>
                  <a:schemeClr val="tx1"/>
                </a:solidFill>
              </a:endParaRPr>
            </a:p>
            <a:p>
              <a:pPr algn="ctr"/>
              <a:endParaRPr lang="sv-SE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000" dirty="0" err="1" smtClean="0">
                  <a:solidFill>
                    <a:schemeClr val="tx1"/>
                  </a:solidFill>
                </a:rPr>
                <a:t>Other</a:t>
              </a:r>
              <a:r>
                <a:rPr lang="sv-SE" sz="1000" dirty="0" smtClean="0">
                  <a:solidFill>
                    <a:schemeClr val="tx1"/>
                  </a:solidFill>
                </a:rPr>
                <a:t> </a:t>
              </a:r>
              <a:r>
                <a:rPr lang="sv-SE" sz="1000" dirty="0" err="1" smtClean="0">
                  <a:solidFill>
                    <a:schemeClr val="tx1"/>
                  </a:solidFill>
                </a:rPr>
                <a:t>models</a:t>
              </a:r>
              <a:endParaRPr lang="sv-SE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Rak 50"/>
            <p:cNvCxnSpPr/>
            <p:nvPr/>
          </p:nvCxnSpPr>
          <p:spPr>
            <a:xfrm flipV="1">
              <a:off x="6558943" y="3588534"/>
              <a:ext cx="317717" cy="581742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51"/>
            <p:cNvCxnSpPr>
              <a:endCxn id="62" idx="1"/>
            </p:cNvCxnSpPr>
            <p:nvPr/>
          </p:nvCxnSpPr>
          <p:spPr>
            <a:xfrm>
              <a:off x="6626764" y="3468467"/>
              <a:ext cx="252310" cy="2468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52"/>
            <p:cNvCxnSpPr/>
            <p:nvPr/>
          </p:nvCxnSpPr>
          <p:spPr>
            <a:xfrm flipH="1">
              <a:off x="7788065" y="4012672"/>
              <a:ext cx="47358" cy="206327"/>
            </a:xfrm>
            <a:prstGeom prst="line">
              <a:avLst/>
            </a:prstGeom>
            <a:ln w="63500">
              <a:solidFill>
                <a:schemeClr val="accent5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54"/>
            <p:cNvCxnSpPr>
              <a:endCxn id="38" idx="1"/>
            </p:cNvCxnSpPr>
            <p:nvPr/>
          </p:nvCxnSpPr>
          <p:spPr>
            <a:xfrm flipV="1">
              <a:off x="7896312" y="3058766"/>
              <a:ext cx="187756" cy="130377"/>
            </a:xfrm>
            <a:prstGeom prst="line">
              <a:avLst/>
            </a:prstGeom>
            <a:ln w="635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k 55"/>
            <p:cNvCxnSpPr/>
            <p:nvPr/>
          </p:nvCxnSpPr>
          <p:spPr>
            <a:xfrm>
              <a:off x="8005784" y="3669231"/>
              <a:ext cx="551353" cy="1"/>
            </a:xfrm>
            <a:prstGeom prst="line">
              <a:avLst/>
            </a:prstGeom>
            <a:ln w="4445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56"/>
            <p:cNvCxnSpPr/>
            <p:nvPr/>
          </p:nvCxnSpPr>
          <p:spPr>
            <a:xfrm>
              <a:off x="7921489" y="3700020"/>
              <a:ext cx="563314" cy="580816"/>
            </a:xfrm>
            <a:prstGeom prst="line">
              <a:avLst/>
            </a:prstGeom>
            <a:ln w="4445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ktangel 57"/>
            <p:cNvSpPr/>
            <p:nvPr/>
          </p:nvSpPr>
          <p:spPr>
            <a:xfrm>
              <a:off x="8346529" y="3433092"/>
              <a:ext cx="755095" cy="4722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chemeClr val="tx1"/>
                  </a:solidFill>
                </a:rPr>
                <a:t>Export</a:t>
              </a:r>
            </a:p>
            <a:p>
              <a:pPr algn="ctr"/>
              <a:r>
                <a:rPr lang="sv-SE" sz="1200" dirty="0" smtClean="0">
                  <a:solidFill>
                    <a:schemeClr val="tx1"/>
                  </a:solidFill>
                </a:rPr>
                <a:t>Import</a:t>
              </a:r>
              <a:endParaRPr lang="sv-SE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Rektangel 58"/>
            <p:cNvSpPr/>
            <p:nvPr/>
          </p:nvSpPr>
          <p:spPr>
            <a:xfrm>
              <a:off x="8253898" y="4044695"/>
              <a:ext cx="470178" cy="4722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chemeClr val="tx1"/>
                  </a:solidFill>
                </a:rPr>
                <a:t>API X</a:t>
              </a:r>
              <a:endParaRPr lang="sv-SE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Rektangel 59"/>
            <p:cNvSpPr/>
            <p:nvPr/>
          </p:nvSpPr>
          <p:spPr>
            <a:xfrm>
              <a:off x="7851419" y="4562997"/>
              <a:ext cx="470178" cy="4722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chemeClr val="tx1"/>
                  </a:solidFill>
                </a:rPr>
                <a:t>API</a:t>
              </a:r>
              <a:br>
                <a:rPr lang="sv-SE" sz="1200" dirty="0" smtClean="0">
                  <a:solidFill>
                    <a:schemeClr val="tx1"/>
                  </a:solidFill>
                </a:rPr>
              </a:br>
              <a:r>
                <a:rPr lang="sv-SE" sz="1200" dirty="0">
                  <a:solidFill>
                    <a:schemeClr val="tx1"/>
                  </a:solidFill>
                </a:rPr>
                <a:t>Z</a:t>
              </a:r>
              <a:endParaRPr lang="sv-S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Rak 60"/>
            <p:cNvCxnSpPr>
              <a:endCxn id="60" idx="0"/>
            </p:cNvCxnSpPr>
            <p:nvPr/>
          </p:nvCxnSpPr>
          <p:spPr>
            <a:xfrm>
              <a:off x="7921489" y="3747148"/>
              <a:ext cx="165019" cy="815849"/>
            </a:xfrm>
            <a:prstGeom prst="line">
              <a:avLst/>
            </a:prstGeom>
            <a:ln w="4445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ktangel med rundade hörn 61"/>
            <p:cNvSpPr/>
            <p:nvPr/>
          </p:nvSpPr>
          <p:spPr>
            <a:xfrm>
              <a:off x="6867606" y="3176144"/>
              <a:ext cx="1116747" cy="6340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>
                  <a:solidFill>
                    <a:schemeClr val="tx1"/>
                  </a:solidFill>
                </a:rPr>
                <a:t>Clinical </a:t>
              </a:r>
              <a:r>
                <a:rPr lang="sv-SE" sz="1000" dirty="0" err="1">
                  <a:solidFill>
                    <a:schemeClr val="tx1"/>
                  </a:solidFill>
                </a:rPr>
                <a:t>models</a:t>
              </a:r>
              <a:endParaRPr lang="sv-SE" sz="1000" dirty="0">
                <a:solidFill>
                  <a:schemeClr val="tx1"/>
                </a:solidFill>
              </a:endParaRPr>
            </a:p>
            <a:p>
              <a:pPr algn="ctr"/>
              <a:r>
                <a:rPr lang="sv-SE" sz="1000" dirty="0" err="1">
                  <a:solidFill>
                    <a:schemeClr val="tx1"/>
                  </a:solidFill>
                </a:rPr>
                <a:t>semantics</a:t>
              </a:r>
              <a:r>
                <a:rPr lang="sv-SE" sz="1000" dirty="0">
                  <a:solidFill>
                    <a:schemeClr val="tx1"/>
                  </a:solidFill>
                </a:rPr>
                <a:t> &amp; </a:t>
              </a:r>
              <a:r>
                <a:rPr lang="sv-SE" sz="1000" dirty="0" err="1">
                  <a:solidFill>
                    <a:schemeClr val="tx1"/>
                  </a:solidFill>
                </a:rPr>
                <a:t>structure</a:t>
              </a:r>
              <a:endParaRPr lang="sv-SE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4" name="Rak 63"/>
            <p:cNvCxnSpPr/>
            <p:nvPr/>
          </p:nvCxnSpPr>
          <p:spPr>
            <a:xfrm>
              <a:off x="7002324" y="3766198"/>
              <a:ext cx="179139" cy="453706"/>
            </a:xfrm>
            <a:prstGeom prst="line">
              <a:avLst/>
            </a:prstGeom>
            <a:ln w="635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Rak 72"/>
          <p:cNvCxnSpPr>
            <a:endCxn id="38" idx="3"/>
          </p:cNvCxnSpPr>
          <p:nvPr/>
        </p:nvCxnSpPr>
        <p:spPr>
          <a:xfrm>
            <a:off x="3432260" y="1929828"/>
            <a:ext cx="2295772" cy="5840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ruta 67"/>
          <p:cNvSpPr txBox="1"/>
          <p:nvPr/>
        </p:nvSpPr>
        <p:spPr>
          <a:xfrm>
            <a:off x="4345229" y="176493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75" name="Rektangel 74"/>
          <p:cNvSpPr/>
          <p:nvPr/>
        </p:nvSpPr>
        <p:spPr>
          <a:xfrm>
            <a:off x="4239356" y="3129251"/>
            <a:ext cx="710339" cy="561234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App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r>
              <a:rPr lang="sv-SE" sz="1200" dirty="0" err="1" smtClean="0">
                <a:solidFill>
                  <a:schemeClr val="tx1"/>
                </a:solidFill>
              </a:rPr>
              <a:t>using</a:t>
            </a:r>
            <a:r>
              <a:rPr lang="sv-SE" sz="1200" dirty="0" smtClean="0">
                <a:solidFill>
                  <a:schemeClr val="tx1"/>
                </a:solidFill>
              </a:rPr>
              <a:t> X</a:t>
            </a:r>
          </a:p>
        </p:txBody>
      </p:sp>
      <p:cxnSp>
        <p:nvCxnSpPr>
          <p:cNvPr id="77" name="Rak 76"/>
          <p:cNvCxnSpPr>
            <a:stCxn id="75" idx="1"/>
            <a:endCxn id="14" idx="3"/>
          </p:cNvCxnSpPr>
          <p:nvPr/>
        </p:nvCxnSpPr>
        <p:spPr>
          <a:xfrm flipH="1" flipV="1">
            <a:off x="3434034" y="3168065"/>
            <a:ext cx="805322" cy="241803"/>
          </a:xfrm>
          <a:prstGeom prst="line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>
            <a:stCxn id="59" idx="3"/>
          </p:cNvCxnSpPr>
          <p:nvPr/>
        </p:nvCxnSpPr>
        <p:spPr>
          <a:xfrm flipH="1">
            <a:off x="4957507" y="3157738"/>
            <a:ext cx="768751" cy="248151"/>
          </a:xfrm>
          <a:prstGeom prst="line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ktangel 80"/>
          <p:cNvSpPr/>
          <p:nvPr/>
        </p:nvSpPr>
        <p:spPr>
          <a:xfrm>
            <a:off x="3208208" y="3864087"/>
            <a:ext cx="710339" cy="561234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App</a:t>
            </a:r>
            <a:endParaRPr lang="sv-SE" sz="1200" dirty="0">
              <a:solidFill>
                <a:schemeClr val="tx1"/>
              </a:solidFill>
            </a:endParaRPr>
          </a:p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using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r>
              <a:rPr lang="sv-SE" sz="1200" dirty="0" smtClean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3" name="Rektangel 82"/>
          <p:cNvSpPr/>
          <p:nvPr/>
        </p:nvSpPr>
        <p:spPr>
          <a:xfrm>
            <a:off x="5450508" y="3970111"/>
            <a:ext cx="710339" cy="561234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0"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App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r>
              <a:rPr lang="sv-SE" sz="1200" dirty="0" err="1" smtClean="0">
                <a:solidFill>
                  <a:schemeClr val="tx1"/>
                </a:solidFill>
              </a:rPr>
              <a:t>using</a:t>
            </a:r>
            <a:endParaRPr lang="sv-SE" sz="1200" dirty="0" smtClean="0">
              <a:solidFill>
                <a:schemeClr val="tx1"/>
              </a:solidFill>
            </a:endParaRPr>
          </a:p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X+Z</a:t>
            </a:r>
            <a:endParaRPr lang="sv-SE" sz="1200" dirty="0" smtClean="0">
              <a:solidFill>
                <a:schemeClr val="tx1"/>
              </a:solidFill>
            </a:endParaRPr>
          </a:p>
        </p:txBody>
      </p:sp>
      <p:cxnSp>
        <p:nvCxnSpPr>
          <p:cNvPr id="65" name="Rak 64"/>
          <p:cNvCxnSpPr/>
          <p:nvPr/>
        </p:nvCxnSpPr>
        <p:spPr>
          <a:xfrm>
            <a:off x="235405" y="5996765"/>
            <a:ext cx="820527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Rak 68"/>
          <p:cNvCxnSpPr/>
          <p:nvPr/>
        </p:nvCxnSpPr>
        <p:spPr>
          <a:xfrm flipH="1">
            <a:off x="244284" y="6366242"/>
            <a:ext cx="834337" cy="1"/>
          </a:xfrm>
          <a:prstGeom prst="line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Rak pil 70"/>
          <p:cNvCxnSpPr/>
          <p:nvPr/>
        </p:nvCxnSpPr>
        <p:spPr>
          <a:xfrm>
            <a:off x="235406" y="6557214"/>
            <a:ext cx="820526" cy="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Rak 77"/>
          <p:cNvCxnSpPr/>
          <p:nvPr/>
        </p:nvCxnSpPr>
        <p:spPr>
          <a:xfrm>
            <a:off x="235406" y="5801330"/>
            <a:ext cx="834337" cy="0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Rak 83"/>
          <p:cNvCxnSpPr>
            <a:stCxn id="59" idx="2"/>
            <a:endCxn id="83" idx="0"/>
          </p:cNvCxnSpPr>
          <p:nvPr/>
        </p:nvCxnSpPr>
        <p:spPr>
          <a:xfrm flipH="1">
            <a:off x="5805678" y="3393878"/>
            <a:ext cx="155669" cy="576233"/>
          </a:xfrm>
          <a:prstGeom prst="line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>
            <a:stCxn id="60" idx="2"/>
            <a:endCxn id="83" idx="3"/>
          </p:cNvCxnSpPr>
          <p:nvPr/>
        </p:nvCxnSpPr>
        <p:spPr>
          <a:xfrm flipH="1">
            <a:off x="6160847" y="3912180"/>
            <a:ext cx="202979" cy="338548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Rak 86"/>
          <p:cNvCxnSpPr>
            <a:stCxn id="81" idx="1"/>
            <a:endCxn id="15" idx="2"/>
          </p:cNvCxnSpPr>
          <p:nvPr/>
        </p:nvCxnSpPr>
        <p:spPr>
          <a:xfrm flipH="1" flipV="1">
            <a:off x="2796466" y="3922507"/>
            <a:ext cx="411742" cy="222197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Rak 87"/>
          <p:cNvCxnSpPr/>
          <p:nvPr/>
        </p:nvCxnSpPr>
        <p:spPr>
          <a:xfrm flipH="1">
            <a:off x="244550" y="6169831"/>
            <a:ext cx="834337" cy="1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ktangel 89"/>
          <p:cNvSpPr/>
          <p:nvPr/>
        </p:nvSpPr>
        <p:spPr>
          <a:xfrm>
            <a:off x="5182578" y="748428"/>
            <a:ext cx="921227" cy="53957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App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r>
              <a:rPr lang="sv-SE" sz="1200" dirty="0" err="1" smtClean="0">
                <a:solidFill>
                  <a:schemeClr val="tx1"/>
                </a:solidFill>
              </a:rPr>
              <a:t>using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r>
              <a:rPr lang="sv-SE" sz="1200" dirty="0" err="1" smtClean="0">
                <a:solidFill>
                  <a:schemeClr val="tx1"/>
                </a:solidFill>
              </a:rPr>
              <a:t>native</a:t>
            </a:r>
            <a:r>
              <a:rPr lang="sv-SE" sz="1200" dirty="0" smtClean="0">
                <a:solidFill>
                  <a:schemeClr val="tx1"/>
                </a:solidFill>
              </a:rPr>
              <a:t> API</a:t>
            </a:r>
            <a:endParaRPr lang="sv-SE" sz="1200" dirty="0" smtClean="0">
              <a:solidFill>
                <a:schemeClr val="tx1"/>
              </a:solidFill>
            </a:endParaRPr>
          </a:p>
        </p:txBody>
      </p:sp>
      <p:cxnSp>
        <p:nvCxnSpPr>
          <p:cNvPr id="91" name="Rak 90"/>
          <p:cNvCxnSpPr>
            <a:stCxn id="90" idx="2"/>
            <a:endCxn id="38" idx="0"/>
          </p:cNvCxnSpPr>
          <p:nvPr/>
        </p:nvCxnSpPr>
        <p:spPr>
          <a:xfrm>
            <a:off x="5643192" y="1288001"/>
            <a:ext cx="403957" cy="416291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ruta 94"/>
          <p:cNvSpPr txBox="1"/>
          <p:nvPr/>
        </p:nvSpPr>
        <p:spPr>
          <a:xfrm>
            <a:off x="1209403" y="4967048"/>
            <a:ext cx="3863558" cy="5770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1050" dirty="0" err="1" smtClean="0"/>
              <a:t>Usually</a:t>
            </a:r>
            <a:r>
              <a:rPr lang="sv-SE" sz="1050" dirty="0" smtClean="0"/>
              <a:t> not </a:t>
            </a:r>
            <a:r>
              <a:rPr lang="sv-SE" sz="1050" dirty="0" err="1" smtClean="0"/>
              <a:t>available</a:t>
            </a:r>
            <a:r>
              <a:rPr lang="sv-SE" sz="1050" dirty="0" smtClean="0"/>
              <a:t> </a:t>
            </a:r>
            <a:r>
              <a:rPr lang="sv-SE" sz="1050" dirty="0" err="1" smtClean="0"/>
              <a:t>to</a:t>
            </a:r>
            <a:r>
              <a:rPr lang="sv-SE" sz="1050" dirty="0" smtClean="0"/>
              <a:t> independent </a:t>
            </a:r>
            <a:r>
              <a:rPr lang="sv-SE" sz="1050" dirty="0" err="1" smtClean="0"/>
              <a:t>developers</a:t>
            </a:r>
            <a:r>
              <a:rPr lang="sv-SE" sz="1050" dirty="0" smtClean="0"/>
              <a:t> (</a:t>
            </a:r>
            <a:r>
              <a:rPr lang="sv-SE" sz="1050" dirty="0" err="1" smtClean="0"/>
              <a:t>trade</a:t>
            </a:r>
            <a:r>
              <a:rPr lang="sv-SE" sz="1050" dirty="0" smtClean="0"/>
              <a:t> </a:t>
            </a:r>
            <a:r>
              <a:rPr lang="sv-SE" sz="1050" dirty="0" err="1" smtClean="0"/>
              <a:t>secret</a:t>
            </a:r>
            <a:r>
              <a:rPr lang="sv-SE" sz="1050" dirty="0" smtClean="0"/>
              <a:t>)</a:t>
            </a:r>
          </a:p>
          <a:p>
            <a:r>
              <a:rPr lang="sv-SE" sz="1050" dirty="0" err="1" smtClean="0"/>
              <a:t>Exceptions</a:t>
            </a:r>
            <a:r>
              <a:rPr lang="sv-SE" sz="1050" dirty="0" smtClean="0"/>
              <a:t>: </a:t>
            </a:r>
            <a:r>
              <a:rPr lang="sv-SE" sz="1050" dirty="0" err="1" smtClean="0"/>
              <a:t>open</a:t>
            </a:r>
            <a:r>
              <a:rPr lang="sv-SE" sz="1050" dirty="0" smtClean="0"/>
              <a:t> Source </a:t>
            </a:r>
            <a:r>
              <a:rPr lang="sv-SE" sz="1050" dirty="0" err="1" smtClean="0"/>
              <a:t>EHRs</a:t>
            </a:r>
            <a:r>
              <a:rPr lang="sv-SE" sz="1050" dirty="0" smtClean="0"/>
              <a:t> (</a:t>
            </a:r>
            <a:r>
              <a:rPr lang="sv-SE" sz="1050" dirty="0" err="1" smtClean="0"/>
              <a:t>VistA</a:t>
            </a:r>
            <a:r>
              <a:rPr lang="sv-SE" sz="1050" dirty="0" smtClean="0"/>
              <a:t> </a:t>
            </a:r>
            <a:r>
              <a:rPr lang="sv-SE" sz="1050" dirty="0" err="1" smtClean="0"/>
              <a:t>etc</a:t>
            </a:r>
            <a:r>
              <a:rPr lang="sv-SE" sz="1050" dirty="0" smtClean="0"/>
              <a:t>) or </a:t>
            </a:r>
          </a:p>
          <a:p>
            <a:r>
              <a:rPr lang="sv-SE" sz="1050" dirty="0" err="1" smtClean="0"/>
              <a:t>openEHR</a:t>
            </a:r>
            <a:r>
              <a:rPr lang="sv-SE" sz="1050" dirty="0" smtClean="0"/>
              <a:t> </a:t>
            </a:r>
            <a:r>
              <a:rPr lang="sv-SE" sz="1050" dirty="0" err="1" smtClean="0"/>
              <a:t>based</a:t>
            </a:r>
            <a:r>
              <a:rPr lang="sv-SE" sz="1050" dirty="0" smtClean="0"/>
              <a:t> </a:t>
            </a:r>
            <a:r>
              <a:rPr lang="sv-SE" sz="1050" dirty="0" err="1" smtClean="0"/>
              <a:t>EHRs</a:t>
            </a:r>
            <a:r>
              <a:rPr lang="sv-SE" sz="1050" dirty="0" smtClean="0"/>
              <a:t> (</a:t>
            </a:r>
            <a:r>
              <a:rPr lang="sv-SE" sz="1050" dirty="0" err="1" smtClean="0"/>
              <a:t>both</a:t>
            </a:r>
            <a:r>
              <a:rPr lang="sv-SE" sz="1050" dirty="0" smtClean="0"/>
              <a:t> </a:t>
            </a:r>
            <a:r>
              <a:rPr lang="sv-SE" sz="1050" dirty="0" err="1" smtClean="0"/>
              <a:t>closed</a:t>
            </a:r>
            <a:r>
              <a:rPr lang="sv-SE" sz="1050" dirty="0" smtClean="0"/>
              <a:t>- and </a:t>
            </a:r>
            <a:r>
              <a:rPr lang="sv-SE" sz="1050" dirty="0" err="1" smtClean="0"/>
              <a:t>open</a:t>
            </a:r>
            <a:r>
              <a:rPr lang="sv-SE" sz="1050" dirty="0" smtClean="0"/>
              <a:t> source)</a:t>
            </a:r>
            <a:endParaRPr lang="sv-SE" sz="1050" dirty="0"/>
          </a:p>
        </p:txBody>
      </p:sp>
      <p:cxnSp>
        <p:nvCxnSpPr>
          <p:cNvPr id="112" name="Rak pil 111"/>
          <p:cNvCxnSpPr/>
          <p:nvPr/>
        </p:nvCxnSpPr>
        <p:spPr>
          <a:xfrm>
            <a:off x="1421564" y="5544129"/>
            <a:ext cx="1" cy="1524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ktangel 130"/>
          <p:cNvSpPr/>
          <p:nvPr/>
        </p:nvSpPr>
        <p:spPr>
          <a:xfrm>
            <a:off x="0" y="87867"/>
            <a:ext cx="9156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" b="1" dirty="0" smtClean="0">
                <a:latin typeface="Calibri"/>
                <a:ea typeface="Calibri"/>
                <a:cs typeface="Calibri"/>
                <a:sym typeface="Calibri"/>
              </a:rPr>
              <a:t>xploring details of the int</a:t>
            </a:r>
            <a:r>
              <a:rPr lang="sv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sv" b="1" dirty="0" smtClean="0">
                <a:latin typeface="Calibri"/>
                <a:ea typeface="Calibri"/>
                <a:cs typeface="Calibri"/>
                <a:sym typeface="Calibri"/>
              </a:rPr>
              <a:t>operability-int</a:t>
            </a:r>
            <a:r>
              <a:rPr lang="sv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sv" b="1" dirty="0" smtClean="0">
                <a:latin typeface="Calibri"/>
                <a:ea typeface="Calibri"/>
                <a:cs typeface="Calibri"/>
                <a:sym typeface="Calibri"/>
              </a:rPr>
              <a:t>operability continuum</a:t>
            </a:r>
            <a:endParaRPr lang="sv-SE" dirty="0"/>
          </a:p>
        </p:txBody>
      </p:sp>
      <p:sp>
        <p:nvSpPr>
          <p:cNvPr id="132" name="textruta 131"/>
          <p:cNvSpPr txBox="1"/>
          <p:nvPr/>
        </p:nvSpPr>
        <p:spPr>
          <a:xfrm>
            <a:off x="2661253" y="308022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  <a:endParaRPr lang="sv-SE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textruta 132"/>
          <p:cNvSpPr txBox="1"/>
          <p:nvPr/>
        </p:nvSpPr>
        <p:spPr>
          <a:xfrm>
            <a:off x="6311850" y="305621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  <a:endParaRPr lang="sv-SE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9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ruta 65"/>
          <p:cNvSpPr txBox="1"/>
          <p:nvPr/>
        </p:nvSpPr>
        <p:spPr>
          <a:xfrm>
            <a:off x="1078621" y="5661166"/>
            <a:ext cx="4978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Native</a:t>
            </a:r>
            <a:r>
              <a:rPr lang="sv-SE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API </a:t>
            </a:r>
            <a:r>
              <a:rPr lang="sv-SE" sz="1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connection</a:t>
            </a:r>
            <a:r>
              <a:rPr lang="sv-SE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</a:t>
            </a:r>
            <a:r>
              <a:rPr lang="sv-SE" sz="1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r>
              <a:rPr lang="sv-SE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</a:t>
            </a:r>
            <a:r>
              <a:rPr lang="sv-SE" sz="1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semantically</a:t>
            </a:r>
            <a:r>
              <a:rPr lang="sv-SE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lossless</a:t>
            </a:r>
            <a:r>
              <a:rPr lang="sv-SE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endParaRPr lang="sv-SE" sz="1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sv-SE" sz="1200" b="1" dirty="0" err="1" smtClean="0">
                <a:solidFill>
                  <a:srgbClr val="FF0000"/>
                </a:solidFill>
              </a:rPr>
              <a:t>Mapping</a:t>
            </a:r>
            <a:r>
              <a:rPr lang="sv-SE" sz="1200" b="1" dirty="0" smtClean="0">
                <a:solidFill>
                  <a:srgbClr val="FF0000"/>
                </a:solidFill>
              </a:rPr>
              <a:t> (risk </a:t>
            </a:r>
            <a:r>
              <a:rPr lang="sv-SE" sz="1200" b="1" dirty="0" err="1" smtClean="0">
                <a:solidFill>
                  <a:srgbClr val="FF0000"/>
                </a:solidFill>
              </a:rPr>
              <a:t>of</a:t>
            </a:r>
            <a:r>
              <a:rPr lang="sv-SE" sz="1200" b="1" dirty="0" smtClean="0">
                <a:solidFill>
                  <a:srgbClr val="FF0000"/>
                </a:solidFill>
              </a:rPr>
              <a:t> </a:t>
            </a:r>
            <a:r>
              <a:rPr lang="sv-SE" sz="1200" b="1" dirty="0" err="1" smtClean="0">
                <a:solidFill>
                  <a:srgbClr val="FF0000"/>
                </a:solidFill>
              </a:rPr>
              <a:t>semantic</a:t>
            </a:r>
            <a:r>
              <a:rPr lang="sv-SE" sz="1200" b="1" dirty="0" smtClean="0">
                <a:solidFill>
                  <a:srgbClr val="FF0000"/>
                </a:solidFill>
              </a:rPr>
              <a:t> loss – </a:t>
            </a:r>
            <a:r>
              <a:rPr lang="sv-SE" sz="1200" b="1" dirty="0" err="1" smtClean="0">
                <a:solidFill>
                  <a:srgbClr val="FF0000"/>
                </a:solidFill>
              </a:rPr>
              <a:t>see</a:t>
            </a:r>
            <a:r>
              <a:rPr lang="sv-SE" sz="1200" b="1" dirty="0" smtClean="0">
                <a:solidFill>
                  <a:srgbClr val="FF0000"/>
                </a:solidFill>
              </a:rPr>
              <a:t> </a:t>
            </a:r>
            <a:r>
              <a:rPr lang="sv-SE" sz="1200" b="1" dirty="0" err="1" smtClean="0">
                <a:solidFill>
                  <a:srgbClr val="FF0000"/>
                </a:solidFill>
              </a:rPr>
              <a:t>following</a:t>
            </a:r>
            <a:r>
              <a:rPr lang="sv-SE" sz="1200" b="1" dirty="0" smtClean="0">
                <a:solidFill>
                  <a:srgbClr val="FF0000"/>
                </a:solidFill>
              </a:rPr>
              <a:t> </a:t>
            </a:r>
            <a:r>
              <a:rPr lang="sv-SE" sz="1200" b="1" dirty="0" err="1" smtClean="0">
                <a:solidFill>
                  <a:srgbClr val="FF0000"/>
                </a:solidFill>
              </a:rPr>
              <a:t>slide</a:t>
            </a:r>
            <a:r>
              <a:rPr lang="sv-SE" sz="1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sv-SE" sz="1200" b="1" dirty="0" err="1">
                <a:solidFill>
                  <a:schemeClr val="bg1">
                    <a:lumMod val="75000"/>
                  </a:schemeClr>
                </a:solidFill>
              </a:rPr>
              <a:t>Vendor</a:t>
            </a:r>
            <a:r>
              <a:rPr lang="sv-SE" sz="1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200" b="1" dirty="0" err="1" smtClean="0">
                <a:solidFill>
                  <a:schemeClr val="bg1">
                    <a:lumMod val="75000"/>
                  </a:schemeClr>
                </a:solidFill>
              </a:rPr>
              <a:t>controlled</a:t>
            </a:r>
            <a:r>
              <a:rPr lang="sv-SE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200" b="1" dirty="0" err="1" smtClean="0">
                <a:solidFill>
                  <a:schemeClr val="bg1">
                    <a:lumMod val="75000"/>
                  </a:schemeClr>
                </a:solidFill>
              </a:rPr>
              <a:t>but</a:t>
            </a:r>
            <a:r>
              <a:rPr lang="sv-SE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200" b="1" dirty="0">
                <a:solidFill>
                  <a:schemeClr val="bg1">
                    <a:lumMod val="75000"/>
                  </a:schemeClr>
                </a:solidFill>
              </a:rPr>
              <a:t>”</a:t>
            </a:r>
            <a:r>
              <a:rPr lang="sv-SE" sz="1200" b="1" dirty="0" err="1">
                <a:solidFill>
                  <a:schemeClr val="bg1">
                    <a:lumMod val="75000"/>
                  </a:schemeClr>
                </a:solidFill>
              </a:rPr>
              <a:t>openly</a:t>
            </a:r>
            <a:r>
              <a:rPr lang="sv-SE" sz="1200" b="1" dirty="0">
                <a:solidFill>
                  <a:schemeClr val="bg1">
                    <a:lumMod val="75000"/>
                  </a:schemeClr>
                </a:solidFill>
              </a:rPr>
              <a:t>” </a:t>
            </a:r>
            <a:r>
              <a:rPr lang="sv-SE" sz="1200" b="1" dirty="0" err="1">
                <a:solidFill>
                  <a:schemeClr val="bg1">
                    <a:lumMod val="75000"/>
                  </a:schemeClr>
                </a:solidFill>
              </a:rPr>
              <a:t>published</a:t>
            </a:r>
            <a:r>
              <a:rPr lang="sv-SE" sz="1200" b="1" dirty="0">
                <a:solidFill>
                  <a:schemeClr val="bg1">
                    <a:lumMod val="75000"/>
                  </a:schemeClr>
                </a:solidFill>
              </a:rPr>
              <a:t> API </a:t>
            </a:r>
            <a:r>
              <a:rPr lang="sv-SE" sz="1200" b="1" dirty="0" err="1">
                <a:solidFill>
                  <a:schemeClr val="bg1">
                    <a:lumMod val="75000"/>
                  </a:schemeClr>
                </a:solidFill>
              </a:rPr>
              <a:t>connection</a:t>
            </a:r>
            <a:r>
              <a:rPr lang="sv-SE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sv-SE" sz="1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sv-SE" sz="1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Vendor</a:t>
            </a:r>
            <a:r>
              <a:rPr lang="sv-SE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neutral </a:t>
            </a:r>
            <a:r>
              <a:rPr lang="sv-SE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API </a:t>
            </a:r>
            <a:r>
              <a:rPr lang="sv-SE" sz="1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connection</a:t>
            </a:r>
            <a:r>
              <a:rPr lang="sv-SE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sv-SE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HL7 FHIR etc.)</a:t>
            </a:r>
          </a:p>
          <a:p>
            <a:r>
              <a:rPr lang="sv-SE" sz="1200" dirty="0" err="1"/>
              <a:t>S</a:t>
            </a:r>
            <a:r>
              <a:rPr lang="sv-SE" sz="1200" dirty="0" err="1" smtClean="0"/>
              <a:t>tandardized</a:t>
            </a:r>
            <a:r>
              <a:rPr lang="sv-SE" sz="1200" dirty="0" smtClean="0"/>
              <a:t> </a:t>
            </a:r>
            <a:r>
              <a:rPr lang="sv-SE" sz="1200" dirty="0" err="1" smtClean="0"/>
              <a:t>message</a:t>
            </a:r>
            <a:r>
              <a:rPr lang="sv-SE" sz="1200" dirty="0" smtClean="0"/>
              <a:t> </a:t>
            </a:r>
            <a:r>
              <a:rPr lang="sv-SE" sz="1200" dirty="0" err="1" smtClean="0"/>
              <a:t>exchange</a:t>
            </a:r>
            <a:r>
              <a:rPr lang="sv-SE" sz="1200" dirty="0" smtClean="0"/>
              <a:t> (HL7 v2, CDA etc.)</a:t>
            </a:r>
            <a:endParaRPr lang="sv-SE" sz="1200" dirty="0" smtClean="0"/>
          </a:p>
        </p:txBody>
      </p:sp>
      <p:cxnSp>
        <p:nvCxnSpPr>
          <p:cNvPr id="115" name="Rak pil 114"/>
          <p:cNvCxnSpPr>
            <a:stCxn id="96" idx="1"/>
          </p:cNvCxnSpPr>
          <p:nvPr/>
        </p:nvCxnSpPr>
        <p:spPr>
          <a:xfrm flipH="1" flipV="1">
            <a:off x="4785064" y="6366242"/>
            <a:ext cx="217518" cy="103503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Rak pil 98"/>
          <p:cNvCxnSpPr>
            <a:stCxn id="97" idx="1"/>
          </p:cNvCxnSpPr>
          <p:nvPr/>
        </p:nvCxnSpPr>
        <p:spPr>
          <a:xfrm flipH="1">
            <a:off x="5556580" y="6094371"/>
            <a:ext cx="453941" cy="7546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71"/>
          <a:stretch/>
        </p:blipFill>
        <p:spPr bwMode="auto">
          <a:xfrm>
            <a:off x="12651" y="544670"/>
            <a:ext cx="2627674" cy="348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348191" y="1864639"/>
            <a:ext cx="1485900" cy="1814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813585" y="1750809"/>
            <a:ext cx="45719" cy="2009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876941" y="3598189"/>
            <a:ext cx="1887856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863606" y="1759864"/>
            <a:ext cx="1887856" cy="209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1259847" y="1714619"/>
            <a:ext cx="2085975" cy="2114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2193295" y="1312190"/>
            <a:ext cx="640795" cy="2476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device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2794026" y="1714619"/>
            <a:ext cx="638234" cy="462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Native</a:t>
            </a:r>
            <a:r>
              <a:rPr lang="sv-SE" sz="1200" dirty="0" smtClean="0">
                <a:solidFill>
                  <a:schemeClr val="tx1"/>
                </a:solidFill>
              </a:rPr>
              <a:t/>
            </a:r>
            <a:br>
              <a:rPr lang="sv-SE" sz="1200" dirty="0" smtClean="0">
                <a:solidFill>
                  <a:schemeClr val="tx1"/>
                </a:solidFill>
              </a:rPr>
            </a:br>
            <a:r>
              <a:rPr lang="sv-SE" sz="1200" dirty="0" smtClean="0">
                <a:solidFill>
                  <a:schemeClr val="tx1"/>
                </a:solidFill>
              </a:rPr>
              <a:t>API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3689019" y="999295"/>
            <a:ext cx="949880" cy="28138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Message</a:t>
            </a:r>
            <a:r>
              <a:rPr lang="sv-SE" sz="1200" dirty="0" smtClean="0">
                <a:solidFill>
                  <a:schemeClr val="tx1"/>
                </a:solidFill>
              </a:rPr>
              <a:t> A</a:t>
            </a:r>
          </a:p>
        </p:txBody>
      </p:sp>
      <p:sp>
        <p:nvSpPr>
          <p:cNvPr id="18" name="Rektangel 17"/>
          <p:cNvSpPr/>
          <p:nvPr/>
        </p:nvSpPr>
        <p:spPr>
          <a:xfrm>
            <a:off x="4119586" y="2285921"/>
            <a:ext cx="949880" cy="28138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Message</a:t>
            </a:r>
            <a:r>
              <a:rPr lang="sv-SE" sz="1200" dirty="0" smtClean="0">
                <a:solidFill>
                  <a:schemeClr val="tx1"/>
                </a:solidFill>
              </a:rPr>
              <a:t> B</a:t>
            </a:r>
          </a:p>
        </p:txBody>
      </p:sp>
      <p:cxnSp>
        <p:nvCxnSpPr>
          <p:cNvPr id="26" name="Rak pil 25"/>
          <p:cNvCxnSpPr>
            <a:endCxn id="17" idx="2"/>
          </p:cNvCxnSpPr>
          <p:nvPr/>
        </p:nvCxnSpPr>
        <p:spPr>
          <a:xfrm flipV="1">
            <a:off x="3811582" y="1280681"/>
            <a:ext cx="352377" cy="10293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>
            <a:stCxn id="13" idx="3"/>
            <a:endCxn id="18" idx="1"/>
          </p:cNvCxnSpPr>
          <p:nvPr/>
        </p:nvCxnSpPr>
        <p:spPr>
          <a:xfrm flipV="1">
            <a:off x="3811582" y="2426614"/>
            <a:ext cx="308004" cy="1298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ylinder 39"/>
          <p:cNvSpPr/>
          <p:nvPr/>
        </p:nvSpPr>
        <p:spPr>
          <a:xfrm>
            <a:off x="1807534" y="3062032"/>
            <a:ext cx="753843" cy="417569"/>
          </a:xfrm>
          <a:prstGeom prst="can">
            <a:avLst>
              <a:gd name="adj" fmla="val 22719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1" name="Rak pil 40"/>
          <p:cNvCxnSpPr>
            <a:stCxn id="11" idx="3"/>
            <a:endCxn id="17" idx="1"/>
          </p:cNvCxnSpPr>
          <p:nvPr/>
        </p:nvCxnSpPr>
        <p:spPr>
          <a:xfrm flipV="1">
            <a:off x="2834090" y="1139988"/>
            <a:ext cx="854929" cy="29602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ktangel med rundade hörn 44"/>
          <p:cNvSpPr/>
          <p:nvPr/>
        </p:nvSpPr>
        <p:spPr>
          <a:xfrm>
            <a:off x="1685120" y="2270245"/>
            <a:ext cx="1116747" cy="6340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dirty="0" smtClean="0">
              <a:solidFill>
                <a:schemeClr val="tx1"/>
              </a:solidFill>
            </a:endParaRPr>
          </a:p>
          <a:p>
            <a:pPr algn="ctr"/>
            <a:endParaRPr lang="sv-SE" sz="1000" dirty="0">
              <a:solidFill>
                <a:schemeClr val="tx1"/>
              </a:solidFill>
            </a:endParaRPr>
          </a:p>
          <a:p>
            <a:pPr algn="ctr"/>
            <a:endParaRPr lang="sv-SE" sz="1000" dirty="0" smtClean="0">
              <a:solidFill>
                <a:schemeClr val="tx1"/>
              </a:solidFill>
            </a:endParaRPr>
          </a:p>
          <a:p>
            <a:pPr algn="ctr"/>
            <a:r>
              <a:rPr lang="sv-SE" sz="1000" dirty="0" err="1" smtClean="0">
                <a:solidFill>
                  <a:schemeClr val="tx1"/>
                </a:solidFill>
              </a:rPr>
              <a:t>Other</a:t>
            </a:r>
            <a:r>
              <a:rPr lang="sv-SE" sz="1000" dirty="0" smtClean="0">
                <a:solidFill>
                  <a:schemeClr val="tx1"/>
                </a:solidFill>
              </a:rPr>
              <a:t> </a:t>
            </a:r>
            <a:r>
              <a:rPr lang="sv-SE" sz="1000" dirty="0" err="1" smtClean="0">
                <a:solidFill>
                  <a:schemeClr val="tx1"/>
                </a:solidFill>
              </a:rPr>
              <a:t>models</a:t>
            </a:r>
            <a:endParaRPr lang="sv-SE" sz="1000" dirty="0">
              <a:solidFill>
                <a:schemeClr val="tx1"/>
              </a:solidFill>
            </a:endParaRPr>
          </a:p>
        </p:txBody>
      </p:sp>
      <p:cxnSp>
        <p:nvCxnSpPr>
          <p:cNvPr id="47" name="Rak 46"/>
          <p:cNvCxnSpPr/>
          <p:nvPr/>
        </p:nvCxnSpPr>
        <p:spPr>
          <a:xfrm flipV="1">
            <a:off x="1268901" y="2475763"/>
            <a:ext cx="317717" cy="58174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>
            <a:endCxn id="44" idx="1"/>
          </p:cNvCxnSpPr>
          <p:nvPr/>
        </p:nvCxnSpPr>
        <p:spPr>
          <a:xfrm>
            <a:off x="1348191" y="2355696"/>
            <a:ext cx="229373" cy="2468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ak 62"/>
          <p:cNvCxnSpPr/>
          <p:nvPr/>
        </p:nvCxnSpPr>
        <p:spPr>
          <a:xfrm flipH="1">
            <a:off x="2498023" y="2899901"/>
            <a:ext cx="47358" cy="206327"/>
          </a:xfrm>
          <a:prstGeom prst="line">
            <a:avLst/>
          </a:prstGeom>
          <a:ln w="6350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>
            <a:endCxn id="16" idx="1"/>
          </p:cNvCxnSpPr>
          <p:nvPr/>
        </p:nvCxnSpPr>
        <p:spPr>
          <a:xfrm flipV="1">
            <a:off x="2606270" y="1945995"/>
            <a:ext cx="187756" cy="130377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ak 75"/>
          <p:cNvCxnSpPr/>
          <p:nvPr/>
        </p:nvCxnSpPr>
        <p:spPr>
          <a:xfrm>
            <a:off x="2715742" y="2556460"/>
            <a:ext cx="551353" cy="1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Rak 79"/>
          <p:cNvCxnSpPr/>
          <p:nvPr/>
        </p:nvCxnSpPr>
        <p:spPr>
          <a:xfrm>
            <a:off x="2631447" y="2587249"/>
            <a:ext cx="563314" cy="580816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3056487" y="2320321"/>
            <a:ext cx="755095" cy="4722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Export</a:t>
            </a:r>
          </a:p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Import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963856" y="2931924"/>
            <a:ext cx="470178" cy="4722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API X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561377" y="3450226"/>
            <a:ext cx="470178" cy="472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API</a:t>
            </a:r>
            <a:br>
              <a:rPr lang="sv-SE" sz="1200" dirty="0" smtClean="0">
                <a:solidFill>
                  <a:schemeClr val="tx1"/>
                </a:solidFill>
              </a:rPr>
            </a:br>
            <a:r>
              <a:rPr lang="sv-SE" sz="1200" dirty="0" smtClean="0">
                <a:solidFill>
                  <a:schemeClr val="tx1"/>
                </a:solidFill>
              </a:rPr>
              <a:t>Y</a:t>
            </a:r>
            <a:endParaRPr lang="sv-SE" sz="1200" dirty="0">
              <a:solidFill>
                <a:schemeClr val="tx1"/>
              </a:solidFill>
            </a:endParaRPr>
          </a:p>
        </p:txBody>
      </p:sp>
      <p:cxnSp>
        <p:nvCxnSpPr>
          <p:cNvPr id="85" name="Rak 84"/>
          <p:cNvCxnSpPr>
            <a:endCxn id="15" idx="0"/>
          </p:cNvCxnSpPr>
          <p:nvPr/>
        </p:nvCxnSpPr>
        <p:spPr>
          <a:xfrm>
            <a:off x="2631447" y="2634377"/>
            <a:ext cx="165019" cy="815849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ktangel med rundade hörn 43"/>
          <p:cNvSpPr/>
          <p:nvPr/>
        </p:nvSpPr>
        <p:spPr>
          <a:xfrm>
            <a:off x="1577564" y="2063373"/>
            <a:ext cx="1116747" cy="634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Clinical </a:t>
            </a:r>
            <a:r>
              <a:rPr lang="sv-SE" sz="1000" dirty="0" err="1">
                <a:solidFill>
                  <a:schemeClr val="tx1"/>
                </a:solidFill>
              </a:rPr>
              <a:t>models</a:t>
            </a:r>
            <a:endParaRPr lang="sv-SE" sz="1000" dirty="0">
              <a:solidFill>
                <a:schemeClr val="tx1"/>
              </a:solidFill>
            </a:endParaRPr>
          </a:p>
          <a:p>
            <a:pPr algn="ctr"/>
            <a:r>
              <a:rPr lang="sv-SE" sz="1000" dirty="0" err="1">
                <a:solidFill>
                  <a:schemeClr val="tx1"/>
                </a:solidFill>
              </a:rPr>
              <a:t>semantics</a:t>
            </a:r>
            <a:r>
              <a:rPr lang="sv-SE" sz="1000" dirty="0">
                <a:solidFill>
                  <a:schemeClr val="tx1"/>
                </a:solidFill>
              </a:rPr>
              <a:t> &amp; </a:t>
            </a:r>
            <a:r>
              <a:rPr lang="sv-SE" sz="1000" dirty="0" err="1">
                <a:solidFill>
                  <a:schemeClr val="tx1"/>
                </a:solidFill>
              </a:rPr>
              <a:t>structure</a:t>
            </a:r>
            <a:endParaRPr lang="sv-SE" sz="1000" dirty="0">
              <a:solidFill>
                <a:schemeClr val="tx1"/>
              </a:solidFill>
            </a:endParaRPr>
          </a:p>
        </p:txBody>
      </p:sp>
      <p:cxnSp>
        <p:nvCxnSpPr>
          <p:cNvPr id="54" name="Rak 53"/>
          <p:cNvCxnSpPr/>
          <p:nvPr/>
        </p:nvCxnSpPr>
        <p:spPr>
          <a:xfrm>
            <a:off x="1712282" y="2653427"/>
            <a:ext cx="179139" cy="453706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 1"/>
          <p:cNvGrpSpPr/>
          <p:nvPr/>
        </p:nvGrpSpPr>
        <p:grpSpPr>
          <a:xfrm flipH="1">
            <a:off x="4638899" y="525465"/>
            <a:ext cx="4517620" cy="3483086"/>
            <a:chOff x="5293815" y="1648563"/>
            <a:chExt cx="4517620" cy="3483086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71"/>
            <a:stretch/>
          </p:blipFill>
          <p:spPr bwMode="auto">
            <a:xfrm>
              <a:off x="5293815" y="1648563"/>
              <a:ext cx="2627674" cy="348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ktangel 31"/>
            <p:cNvSpPr/>
            <p:nvPr/>
          </p:nvSpPr>
          <p:spPr>
            <a:xfrm>
              <a:off x="6638233" y="2977410"/>
              <a:ext cx="1485900" cy="1814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6103627" y="2863580"/>
              <a:ext cx="45719" cy="2009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ektangel 33"/>
            <p:cNvSpPr/>
            <p:nvPr/>
          </p:nvSpPr>
          <p:spPr>
            <a:xfrm>
              <a:off x="6166983" y="4710960"/>
              <a:ext cx="1887856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Rektangel 34"/>
            <p:cNvSpPr/>
            <p:nvPr/>
          </p:nvSpPr>
          <p:spPr>
            <a:xfrm>
              <a:off x="6153648" y="2838451"/>
              <a:ext cx="1887856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Ellips 35"/>
            <p:cNvSpPr/>
            <p:nvPr/>
          </p:nvSpPr>
          <p:spPr>
            <a:xfrm>
              <a:off x="6549889" y="2827390"/>
              <a:ext cx="2085975" cy="21145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Rektangel 37"/>
            <p:cNvSpPr/>
            <p:nvPr/>
          </p:nvSpPr>
          <p:spPr>
            <a:xfrm>
              <a:off x="8084068" y="2827390"/>
              <a:ext cx="638234" cy="462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err="1" smtClean="0">
                  <a:solidFill>
                    <a:schemeClr val="tx1"/>
                  </a:solidFill>
                </a:rPr>
                <a:t>Native</a:t>
              </a:r>
              <a:r>
                <a:rPr lang="sv-SE" sz="1200" dirty="0" smtClean="0">
                  <a:solidFill>
                    <a:schemeClr val="tx1"/>
                  </a:solidFill>
                </a:rPr>
                <a:t/>
              </a:r>
              <a:br>
                <a:rPr lang="sv-SE" sz="1200" dirty="0" smtClean="0">
                  <a:solidFill>
                    <a:schemeClr val="tx1"/>
                  </a:solidFill>
                </a:rPr>
              </a:br>
              <a:r>
                <a:rPr lang="sv-SE" sz="1200" dirty="0" smtClean="0">
                  <a:solidFill>
                    <a:schemeClr val="tx1"/>
                  </a:solidFill>
                </a:rPr>
                <a:t>API</a:t>
              </a:r>
              <a:endParaRPr lang="sv-S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Rak pil 38"/>
            <p:cNvCxnSpPr>
              <a:stCxn id="58" idx="0"/>
              <a:endCxn id="17" idx="3"/>
            </p:cNvCxnSpPr>
            <p:nvPr/>
          </p:nvCxnSpPr>
          <p:spPr>
            <a:xfrm flipV="1">
              <a:off x="8724077" y="2253942"/>
              <a:ext cx="1087358" cy="117915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pil 42"/>
            <p:cNvCxnSpPr>
              <a:stCxn id="58" idx="3"/>
              <a:endCxn id="18" idx="3"/>
            </p:cNvCxnSpPr>
            <p:nvPr/>
          </p:nvCxnSpPr>
          <p:spPr>
            <a:xfrm flipV="1">
              <a:off x="9101624" y="3540568"/>
              <a:ext cx="279244" cy="12866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ylinder 45"/>
            <p:cNvSpPr/>
            <p:nvPr/>
          </p:nvSpPr>
          <p:spPr>
            <a:xfrm>
              <a:off x="7097576" y="4174803"/>
              <a:ext cx="753843" cy="417569"/>
            </a:xfrm>
            <a:prstGeom prst="can">
              <a:avLst>
                <a:gd name="adj" fmla="val 22719"/>
              </a:avLst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08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Rektangel med rundade hörn 49"/>
            <p:cNvSpPr/>
            <p:nvPr/>
          </p:nvSpPr>
          <p:spPr>
            <a:xfrm>
              <a:off x="6975162" y="3383016"/>
              <a:ext cx="1116747" cy="6340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 smtClean="0">
                <a:solidFill>
                  <a:schemeClr val="tx1"/>
                </a:solidFill>
              </a:endParaRPr>
            </a:p>
            <a:p>
              <a:pPr algn="ctr"/>
              <a:endParaRPr lang="sv-SE" sz="1000" dirty="0">
                <a:solidFill>
                  <a:schemeClr val="tx1"/>
                </a:solidFill>
              </a:endParaRPr>
            </a:p>
            <a:p>
              <a:pPr algn="ctr"/>
              <a:endParaRPr lang="sv-SE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000" dirty="0" err="1" smtClean="0">
                  <a:solidFill>
                    <a:schemeClr val="tx1"/>
                  </a:solidFill>
                </a:rPr>
                <a:t>Other</a:t>
              </a:r>
              <a:r>
                <a:rPr lang="sv-SE" sz="1000" dirty="0" smtClean="0">
                  <a:solidFill>
                    <a:schemeClr val="tx1"/>
                  </a:solidFill>
                </a:rPr>
                <a:t> </a:t>
              </a:r>
              <a:r>
                <a:rPr lang="sv-SE" sz="1000" dirty="0" err="1" smtClean="0">
                  <a:solidFill>
                    <a:schemeClr val="tx1"/>
                  </a:solidFill>
                </a:rPr>
                <a:t>models</a:t>
              </a:r>
              <a:endParaRPr lang="sv-SE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Rak 50"/>
            <p:cNvCxnSpPr/>
            <p:nvPr/>
          </p:nvCxnSpPr>
          <p:spPr>
            <a:xfrm flipV="1">
              <a:off x="6558943" y="3588534"/>
              <a:ext cx="317717" cy="581742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51"/>
            <p:cNvCxnSpPr>
              <a:endCxn id="62" idx="1"/>
            </p:cNvCxnSpPr>
            <p:nvPr/>
          </p:nvCxnSpPr>
          <p:spPr>
            <a:xfrm>
              <a:off x="6626764" y="3468467"/>
              <a:ext cx="252310" cy="2468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52"/>
            <p:cNvCxnSpPr/>
            <p:nvPr/>
          </p:nvCxnSpPr>
          <p:spPr>
            <a:xfrm flipH="1">
              <a:off x="7788065" y="4012672"/>
              <a:ext cx="47358" cy="206327"/>
            </a:xfrm>
            <a:prstGeom prst="line">
              <a:avLst/>
            </a:prstGeom>
            <a:ln w="63500">
              <a:solidFill>
                <a:schemeClr val="accent5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54"/>
            <p:cNvCxnSpPr>
              <a:endCxn id="38" idx="1"/>
            </p:cNvCxnSpPr>
            <p:nvPr/>
          </p:nvCxnSpPr>
          <p:spPr>
            <a:xfrm flipV="1">
              <a:off x="7896312" y="3058766"/>
              <a:ext cx="187756" cy="130377"/>
            </a:xfrm>
            <a:prstGeom prst="line">
              <a:avLst/>
            </a:prstGeom>
            <a:ln w="635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k 55"/>
            <p:cNvCxnSpPr/>
            <p:nvPr/>
          </p:nvCxnSpPr>
          <p:spPr>
            <a:xfrm>
              <a:off x="8005784" y="3669231"/>
              <a:ext cx="551353" cy="1"/>
            </a:xfrm>
            <a:prstGeom prst="line">
              <a:avLst/>
            </a:prstGeom>
            <a:ln w="4445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56"/>
            <p:cNvCxnSpPr/>
            <p:nvPr/>
          </p:nvCxnSpPr>
          <p:spPr>
            <a:xfrm>
              <a:off x="7921489" y="3700020"/>
              <a:ext cx="563314" cy="580816"/>
            </a:xfrm>
            <a:prstGeom prst="line">
              <a:avLst/>
            </a:prstGeom>
            <a:ln w="4445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ktangel 57"/>
            <p:cNvSpPr/>
            <p:nvPr/>
          </p:nvSpPr>
          <p:spPr>
            <a:xfrm>
              <a:off x="8346529" y="3433092"/>
              <a:ext cx="755095" cy="4722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chemeClr val="tx1"/>
                  </a:solidFill>
                </a:rPr>
                <a:t>Export</a:t>
              </a:r>
            </a:p>
            <a:p>
              <a:pPr algn="ctr"/>
              <a:r>
                <a:rPr lang="sv-SE" sz="1200" dirty="0" smtClean="0">
                  <a:solidFill>
                    <a:schemeClr val="tx1"/>
                  </a:solidFill>
                </a:rPr>
                <a:t>Import</a:t>
              </a:r>
              <a:endParaRPr lang="sv-SE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Rektangel 58"/>
            <p:cNvSpPr/>
            <p:nvPr/>
          </p:nvSpPr>
          <p:spPr>
            <a:xfrm>
              <a:off x="8253898" y="4044695"/>
              <a:ext cx="470178" cy="4722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chemeClr val="tx1"/>
                  </a:solidFill>
                </a:rPr>
                <a:t>API X</a:t>
              </a:r>
              <a:endParaRPr lang="sv-SE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Rektangel 59"/>
            <p:cNvSpPr/>
            <p:nvPr/>
          </p:nvSpPr>
          <p:spPr>
            <a:xfrm>
              <a:off x="7851419" y="4562997"/>
              <a:ext cx="470178" cy="4722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smtClean="0">
                  <a:solidFill>
                    <a:schemeClr val="tx1"/>
                  </a:solidFill>
                </a:rPr>
                <a:t>API</a:t>
              </a:r>
              <a:br>
                <a:rPr lang="sv-SE" sz="1200" dirty="0" smtClean="0">
                  <a:solidFill>
                    <a:schemeClr val="tx1"/>
                  </a:solidFill>
                </a:rPr>
              </a:br>
              <a:r>
                <a:rPr lang="sv-SE" sz="1200" dirty="0">
                  <a:solidFill>
                    <a:schemeClr val="tx1"/>
                  </a:solidFill>
                </a:rPr>
                <a:t>Z</a:t>
              </a:r>
              <a:endParaRPr lang="sv-S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Rak 60"/>
            <p:cNvCxnSpPr>
              <a:endCxn id="60" idx="0"/>
            </p:cNvCxnSpPr>
            <p:nvPr/>
          </p:nvCxnSpPr>
          <p:spPr>
            <a:xfrm>
              <a:off x="7921489" y="3747148"/>
              <a:ext cx="165019" cy="815849"/>
            </a:xfrm>
            <a:prstGeom prst="line">
              <a:avLst/>
            </a:prstGeom>
            <a:ln w="4445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ktangel med rundade hörn 61"/>
            <p:cNvSpPr/>
            <p:nvPr/>
          </p:nvSpPr>
          <p:spPr>
            <a:xfrm>
              <a:off x="6867606" y="3176144"/>
              <a:ext cx="1116747" cy="6340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>
                  <a:solidFill>
                    <a:schemeClr val="tx1"/>
                  </a:solidFill>
                </a:rPr>
                <a:t>Clinical </a:t>
              </a:r>
              <a:r>
                <a:rPr lang="sv-SE" sz="1000" dirty="0" err="1">
                  <a:solidFill>
                    <a:schemeClr val="tx1"/>
                  </a:solidFill>
                </a:rPr>
                <a:t>models</a:t>
              </a:r>
              <a:endParaRPr lang="sv-SE" sz="1000" dirty="0">
                <a:solidFill>
                  <a:schemeClr val="tx1"/>
                </a:solidFill>
              </a:endParaRPr>
            </a:p>
            <a:p>
              <a:pPr algn="ctr"/>
              <a:r>
                <a:rPr lang="sv-SE" sz="1000" dirty="0" err="1">
                  <a:solidFill>
                    <a:schemeClr val="tx1"/>
                  </a:solidFill>
                </a:rPr>
                <a:t>semantics</a:t>
              </a:r>
              <a:r>
                <a:rPr lang="sv-SE" sz="1000" dirty="0">
                  <a:solidFill>
                    <a:schemeClr val="tx1"/>
                  </a:solidFill>
                </a:rPr>
                <a:t> &amp; </a:t>
              </a:r>
              <a:r>
                <a:rPr lang="sv-SE" sz="1000" dirty="0" err="1">
                  <a:solidFill>
                    <a:schemeClr val="tx1"/>
                  </a:solidFill>
                </a:rPr>
                <a:t>structure</a:t>
              </a:r>
              <a:endParaRPr lang="sv-SE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4" name="Rak 63"/>
            <p:cNvCxnSpPr/>
            <p:nvPr/>
          </p:nvCxnSpPr>
          <p:spPr>
            <a:xfrm>
              <a:off x="7002324" y="3766198"/>
              <a:ext cx="179139" cy="453706"/>
            </a:xfrm>
            <a:prstGeom prst="line">
              <a:avLst/>
            </a:prstGeom>
            <a:ln w="635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Rak 72"/>
          <p:cNvCxnSpPr>
            <a:endCxn id="38" idx="3"/>
          </p:cNvCxnSpPr>
          <p:nvPr/>
        </p:nvCxnSpPr>
        <p:spPr>
          <a:xfrm>
            <a:off x="3432260" y="1929828"/>
            <a:ext cx="2295772" cy="5840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ruta 67"/>
          <p:cNvSpPr txBox="1"/>
          <p:nvPr/>
        </p:nvSpPr>
        <p:spPr>
          <a:xfrm>
            <a:off x="4345229" y="176493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75" name="Rektangel 74"/>
          <p:cNvSpPr/>
          <p:nvPr/>
        </p:nvSpPr>
        <p:spPr>
          <a:xfrm>
            <a:off x="4239356" y="3129251"/>
            <a:ext cx="710339" cy="561234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App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r>
              <a:rPr lang="sv-SE" sz="1200" dirty="0" err="1" smtClean="0">
                <a:solidFill>
                  <a:schemeClr val="tx1"/>
                </a:solidFill>
              </a:rPr>
              <a:t>using</a:t>
            </a:r>
            <a:r>
              <a:rPr lang="sv-SE" sz="1200" dirty="0" smtClean="0">
                <a:solidFill>
                  <a:schemeClr val="tx1"/>
                </a:solidFill>
              </a:rPr>
              <a:t> X</a:t>
            </a:r>
          </a:p>
        </p:txBody>
      </p:sp>
      <p:cxnSp>
        <p:nvCxnSpPr>
          <p:cNvPr id="77" name="Rak 76"/>
          <p:cNvCxnSpPr>
            <a:stCxn id="75" idx="1"/>
            <a:endCxn id="14" idx="3"/>
          </p:cNvCxnSpPr>
          <p:nvPr/>
        </p:nvCxnSpPr>
        <p:spPr>
          <a:xfrm flipH="1" flipV="1">
            <a:off x="3434034" y="3168065"/>
            <a:ext cx="805322" cy="241803"/>
          </a:xfrm>
          <a:prstGeom prst="line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>
            <a:stCxn id="59" idx="3"/>
          </p:cNvCxnSpPr>
          <p:nvPr/>
        </p:nvCxnSpPr>
        <p:spPr>
          <a:xfrm flipH="1">
            <a:off x="4957507" y="3157738"/>
            <a:ext cx="768751" cy="248151"/>
          </a:xfrm>
          <a:prstGeom prst="line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ktangel 80"/>
          <p:cNvSpPr/>
          <p:nvPr/>
        </p:nvSpPr>
        <p:spPr>
          <a:xfrm>
            <a:off x="3208208" y="3864087"/>
            <a:ext cx="710339" cy="561234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App</a:t>
            </a:r>
            <a:endParaRPr lang="sv-SE" sz="1200" dirty="0">
              <a:solidFill>
                <a:schemeClr val="tx1"/>
              </a:solidFill>
            </a:endParaRPr>
          </a:p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using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r>
              <a:rPr lang="sv-SE" sz="1200" dirty="0" smtClean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3" name="Rektangel 82"/>
          <p:cNvSpPr/>
          <p:nvPr/>
        </p:nvSpPr>
        <p:spPr>
          <a:xfrm>
            <a:off x="5450508" y="3970111"/>
            <a:ext cx="710339" cy="561234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0"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App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r>
              <a:rPr lang="sv-SE" sz="1200" dirty="0" err="1" smtClean="0">
                <a:solidFill>
                  <a:schemeClr val="tx1"/>
                </a:solidFill>
              </a:rPr>
              <a:t>using</a:t>
            </a:r>
            <a:endParaRPr lang="sv-SE" sz="1200" dirty="0" smtClean="0">
              <a:solidFill>
                <a:schemeClr val="tx1"/>
              </a:solidFill>
            </a:endParaRPr>
          </a:p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X+Z</a:t>
            </a:r>
            <a:endParaRPr lang="sv-SE" sz="1200" dirty="0" smtClean="0">
              <a:solidFill>
                <a:schemeClr val="tx1"/>
              </a:solidFill>
            </a:endParaRPr>
          </a:p>
        </p:txBody>
      </p:sp>
      <p:cxnSp>
        <p:nvCxnSpPr>
          <p:cNvPr id="65" name="Rak 64"/>
          <p:cNvCxnSpPr/>
          <p:nvPr/>
        </p:nvCxnSpPr>
        <p:spPr>
          <a:xfrm>
            <a:off x="235405" y="5996765"/>
            <a:ext cx="820527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Rak 68"/>
          <p:cNvCxnSpPr/>
          <p:nvPr/>
        </p:nvCxnSpPr>
        <p:spPr>
          <a:xfrm flipH="1">
            <a:off x="244284" y="6366242"/>
            <a:ext cx="834337" cy="1"/>
          </a:xfrm>
          <a:prstGeom prst="line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Rak pil 70"/>
          <p:cNvCxnSpPr/>
          <p:nvPr/>
        </p:nvCxnSpPr>
        <p:spPr>
          <a:xfrm>
            <a:off x="235406" y="6557214"/>
            <a:ext cx="820526" cy="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Rak 77"/>
          <p:cNvCxnSpPr/>
          <p:nvPr/>
        </p:nvCxnSpPr>
        <p:spPr>
          <a:xfrm>
            <a:off x="235406" y="5801330"/>
            <a:ext cx="834337" cy="0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Rak 83"/>
          <p:cNvCxnSpPr>
            <a:stCxn id="59" idx="2"/>
            <a:endCxn id="83" idx="0"/>
          </p:cNvCxnSpPr>
          <p:nvPr/>
        </p:nvCxnSpPr>
        <p:spPr>
          <a:xfrm flipH="1">
            <a:off x="5805678" y="3393878"/>
            <a:ext cx="155669" cy="576233"/>
          </a:xfrm>
          <a:prstGeom prst="line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>
            <a:stCxn id="60" idx="2"/>
            <a:endCxn id="83" idx="3"/>
          </p:cNvCxnSpPr>
          <p:nvPr/>
        </p:nvCxnSpPr>
        <p:spPr>
          <a:xfrm flipH="1">
            <a:off x="6160847" y="3912180"/>
            <a:ext cx="202979" cy="338548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Rak 86"/>
          <p:cNvCxnSpPr>
            <a:stCxn id="81" idx="1"/>
            <a:endCxn id="15" idx="2"/>
          </p:cNvCxnSpPr>
          <p:nvPr/>
        </p:nvCxnSpPr>
        <p:spPr>
          <a:xfrm flipH="1" flipV="1">
            <a:off x="2796466" y="3922507"/>
            <a:ext cx="411742" cy="222197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Rak 87"/>
          <p:cNvCxnSpPr/>
          <p:nvPr/>
        </p:nvCxnSpPr>
        <p:spPr>
          <a:xfrm flipH="1">
            <a:off x="244550" y="6169831"/>
            <a:ext cx="834337" cy="1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ktangel 89"/>
          <p:cNvSpPr/>
          <p:nvPr/>
        </p:nvSpPr>
        <p:spPr>
          <a:xfrm>
            <a:off x="5182578" y="748428"/>
            <a:ext cx="921227" cy="53957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App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r>
              <a:rPr lang="sv-SE" sz="1200" dirty="0" err="1" smtClean="0">
                <a:solidFill>
                  <a:schemeClr val="tx1"/>
                </a:solidFill>
              </a:rPr>
              <a:t>using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r>
              <a:rPr lang="sv-SE" sz="1200" dirty="0" err="1" smtClean="0">
                <a:solidFill>
                  <a:schemeClr val="tx1"/>
                </a:solidFill>
              </a:rPr>
              <a:t>native</a:t>
            </a:r>
            <a:r>
              <a:rPr lang="sv-SE" sz="1200" dirty="0" smtClean="0">
                <a:solidFill>
                  <a:schemeClr val="tx1"/>
                </a:solidFill>
              </a:rPr>
              <a:t> API</a:t>
            </a:r>
            <a:endParaRPr lang="sv-SE" sz="1200" dirty="0" smtClean="0">
              <a:solidFill>
                <a:schemeClr val="tx1"/>
              </a:solidFill>
            </a:endParaRPr>
          </a:p>
        </p:txBody>
      </p:sp>
      <p:cxnSp>
        <p:nvCxnSpPr>
          <p:cNvPr id="91" name="Rak 90"/>
          <p:cNvCxnSpPr>
            <a:stCxn id="90" idx="2"/>
            <a:endCxn id="38" idx="0"/>
          </p:cNvCxnSpPr>
          <p:nvPr/>
        </p:nvCxnSpPr>
        <p:spPr>
          <a:xfrm>
            <a:off x="5643192" y="1288001"/>
            <a:ext cx="403957" cy="416291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ruta 94"/>
          <p:cNvSpPr txBox="1"/>
          <p:nvPr/>
        </p:nvSpPr>
        <p:spPr>
          <a:xfrm>
            <a:off x="1209403" y="4967048"/>
            <a:ext cx="3863558" cy="5770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1050" dirty="0" err="1" smtClean="0"/>
              <a:t>Usually</a:t>
            </a:r>
            <a:r>
              <a:rPr lang="sv-SE" sz="1050" dirty="0" smtClean="0"/>
              <a:t> not </a:t>
            </a:r>
            <a:r>
              <a:rPr lang="sv-SE" sz="1050" dirty="0" err="1" smtClean="0"/>
              <a:t>available</a:t>
            </a:r>
            <a:r>
              <a:rPr lang="sv-SE" sz="1050" dirty="0" smtClean="0"/>
              <a:t> </a:t>
            </a:r>
            <a:r>
              <a:rPr lang="sv-SE" sz="1050" dirty="0" err="1" smtClean="0"/>
              <a:t>to</a:t>
            </a:r>
            <a:r>
              <a:rPr lang="sv-SE" sz="1050" dirty="0" smtClean="0"/>
              <a:t> independent </a:t>
            </a:r>
            <a:r>
              <a:rPr lang="sv-SE" sz="1050" dirty="0" err="1" smtClean="0"/>
              <a:t>developers</a:t>
            </a:r>
            <a:r>
              <a:rPr lang="sv-SE" sz="1050" dirty="0" smtClean="0"/>
              <a:t> (</a:t>
            </a:r>
            <a:r>
              <a:rPr lang="sv-SE" sz="1050" dirty="0" err="1" smtClean="0"/>
              <a:t>trade</a:t>
            </a:r>
            <a:r>
              <a:rPr lang="sv-SE" sz="1050" dirty="0" smtClean="0"/>
              <a:t> </a:t>
            </a:r>
            <a:r>
              <a:rPr lang="sv-SE" sz="1050" dirty="0" err="1" smtClean="0"/>
              <a:t>secret</a:t>
            </a:r>
            <a:r>
              <a:rPr lang="sv-SE" sz="1050" dirty="0" smtClean="0"/>
              <a:t>)</a:t>
            </a:r>
          </a:p>
          <a:p>
            <a:r>
              <a:rPr lang="sv-SE" sz="1050" dirty="0" err="1" smtClean="0"/>
              <a:t>Exceptions</a:t>
            </a:r>
            <a:r>
              <a:rPr lang="sv-SE" sz="1050" dirty="0" smtClean="0"/>
              <a:t>: </a:t>
            </a:r>
            <a:r>
              <a:rPr lang="sv-SE" sz="1050" dirty="0" err="1" smtClean="0"/>
              <a:t>open</a:t>
            </a:r>
            <a:r>
              <a:rPr lang="sv-SE" sz="1050" dirty="0" smtClean="0"/>
              <a:t> Source </a:t>
            </a:r>
            <a:r>
              <a:rPr lang="sv-SE" sz="1050" dirty="0" err="1" smtClean="0"/>
              <a:t>EHRs</a:t>
            </a:r>
            <a:r>
              <a:rPr lang="sv-SE" sz="1050" dirty="0" smtClean="0"/>
              <a:t> (</a:t>
            </a:r>
            <a:r>
              <a:rPr lang="sv-SE" sz="1050" dirty="0" err="1" smtClean="0"/>
              <a:t>VistA</a:t>
            </a:r>
            <a:r>
              <a:rPr lang="sv-SE" sz="1050" dirty="0" smtClean="0"/>
              <a:t> </a:t>
            </a:r>
            <a:r>
              <a:rPr lang="sv-SE" sz="1050" dirty="0" err="1" smtClean="0"/>
              <a:t>etc</a:t>
            </a:r>
            <a:r>
              <a:rPr lang="sv-SE" sz="1050" dirty="0" smtClean="0"/>
              <a:t>) or </a:t>
            </a:r>
          </a:p>
          <a:p>
            <a:r>
              <a:rPr lang="sv-SE" sz="1050" dirty="0" err="1" smtClean="0"/>
              <a:t>openEHR</a:t>
            </a:r>
            <a:r>
              <a:rPr lang="sv-SE" sz="1050" dirty="0" smtClean="0"/>
              <a:t> </a:t>
            </a:r>
            <a:r>
              <a:rPr lang="sv-SE" sz="1050" dirty="0" err="1" smtClean="0"/>
              <a:t>based</a:t>
            </a:r>
            <a:r>
              <a:rPr lang="sv-SE" sz="1050" dirty="0" smtClean="0"/>
              <a:t> </a:t>
            </a:r>
            <a:r>
              <a:rPr lang="sv-SE" sz="1050" dirty="0" err="1" smtClean="0"/>
              <a:t>EHRs</a:t>
            </a:r>
            <a:r>
              <a:rPr lang="sv-SE" sz="1050" dirty="0" smtClean="0"/>
              <a:t> (</a:t>
            </a:r>
            <a:r>
              <a:rPr lang="sv-SE" sz="1050" dirty="0" err="1" smtClean="0"/>
              <a:t>both</a:t>
            </a:r>
            <a:r>
              <a:rPr lang="sv-SE" sz="1050" dirty="0" smtClean="0"/>
              <a:t> </a:t>
            </a:r>
            <a:r>
              <a:rPr lang="sv-SE" sz="1050" dirty="0" err="1" smtClean="0"/>
              <a:t>closed</a:t>
            </a:r>
            <a:r>
              <a:rPr lang="sv-SE" sz="1050" dirty="0" smtClean="0"/>
              <a:t>- and </a:t>
            </a:r>
            <a:r>
              <a:rPr lang="sv-SE" sz="1050" dirty="0" err="1" smtClean="0"/>
              <a:t>open</a:t>
            </a:r>
            <a:r>
              <a:rPr lang="sv-SE" sz="1050" dirty="0" smtClean="0"/>
              <a:t> source)</a:t>
            </a:r>
            <a:endParaRPr lang="sv-SE" sz="1050" dirty="0"/>
          </a:p>
        </p:txBody>
      </p:sp>
      <p:sp>
        <p:nvSpPr>
          <p:cNvPr id="97" name="textruta 96"/>
          <p:cNvSpPr txBox="1"/>
          <p:nvPr/>
        </p:nvSpPr>
        <p:spPr>
          <a:xfrm>
            <a:off x="6010521" y="5805830"/>
            <a:ext cx="3133484" cy="57708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050" dirty="0" err="1" smtClean="0"/>
              <a:t>intRAoperability</a:t>
            </a:r>
            <a:r>
              <a:rPr lang="sv-SE" sz="1050" dirty="0" smtClean="0"/>
              <a:t> – </a:t>
            </a:r>
            <a:r>
              <a:rPr lang="sv-SE" sz="1050" dirty="0" err="1" smtClean="0"/>
              <a:t>of</a:t>
            </a:r>
            <a:r>
              <a:rPr lang="sv-SE" sz="1050" dirty="0" smtClean="0"/>
              <a:t> the </a:t>
            </a:r>
            <a:r>
              <a:rPr lang="sv-SE" sz="1050" dirty="0" err="1" smtClean="0"/>
              <a:t>risky</a:t>
            </a:r>
            <a:r>
              <a:rPr lang="sv-SE" sz="1050" dirty="0" smtClean="0"/>
              <a:t> lock-in-</a:t>
            </a:r>
            <a:r>
              <a:rPr lang="sv-SE" sz="1050" dirty="0" err="1" smtClean="0"/>
              <a:t>prone</a:t>
            </a:r>
            <a:r>
              <a:rPr lang="sv-SE" sz="1050" dirty="0" smtClean="0"/>
              <a:t> kind</a:t>
            </a:r>
          </a:p>
          <a:p>
            <a:pPr lvl="0"/>
            <a:r>
              <a:rPr lang="sv-SE" sz="1050" dirty="0" smtClean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>O</a:t>
            </a:r>
            <a:r>
              <a:rPr lang="sv" sz="1050" dirty="0" smtClean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>ften focused </a:t>
            </a:r>
            <a:r>
              <a:rPr lang="sv" sz="1050" dirty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>around dominating market </a:t>
            </a:r>
            <a:r>
              <a:rPr lang="sv" sz="1050" dirty="0" smtClean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>actors as </a:t>
            </a:r>
          </a:p>
          <a:p>
            <a:pPr lvl="0"/>
            <a:r>
              <a:rPr lang="sv" sz="1050" dirty="0" smtClean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>described </a:t>
            </a:r>
            <a:r>
              <a:rPr lang="sv" sz="1050" dirty="0">
                <a:latin typeface="Cambria" panose="02040503050406030204" pitchFamily="18" charset="0"/>
                <a:ea typeface="Cambria"/>
                <a:cs typeface="Cambria"/>
                <a:sym typeface="Cambria"/>
              </a:rPr>
              <a:t>at </a:t>
            </a:r>
            <a:r>
              <a:rPr lang="sv-SE" sz="1050" dirty="0">
                <a:latin typeface="Cambria" panose="02040503050406030204" pitchFamily="18" charset="0"/>
                <a:cs typeface="Calibri" panose="020F0502020204030204" pitchFamily="34" charset="0"/>
                <a:hlinkClick r:id="rId3"/>
              </a:rPr>
              <a:t>http://www.ecis.eu/intraoperability</a:t>
            </a:r>
            <a:r>
              <a:rPr lang="sv-SE" sz="1050" dirty="0" smtClean="0">
                <a:latin typeface="Cambria" panose="02040503050406030204" pitchFamily="18" charset="0"/>
                <a:cs typeface="Calibri" panose="020F0502020204030204" pitchFamily="34" charset="0"/>
                <a:hlinkClick r:id="rId3"/>
              </a:rPr>
              <a:t>/</a:t>
            </a:r>
            <a:endParaRPr lang="sv-SE" sz="1050" dirty="0" smtClean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8" name="textruta 97"/>
          <p:cNvSpPr txBox="1"/>
          <p:nvPr/>
        </p:nvSpPr>
        <p:spPr>
          <a:xfrm>
            <a:off x="5348710" y="5176351"/>
            <a:ext cx="3587842" cy="3924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1050" dirty="0" smtClean="0"/>
              <a:t>If </a:t>
            </a:r>
            <a:r>
              <a:rPr lang="sv-SE" sz="1050" dirty="0" err="1" smtClean="0"/>
              <a:t>truly</a:t>
            </a:r>
            <a:r>
              <a:rPr lang="sv-SE" sz="1050" dirty="0" smtClean="0"/>
              <a:t>* </a:t>
            </a:r>
            <a:r>
              <a:rPr lang="sv-SE" sz="1050" dirty="0" err="1" smtClean="0"/>
              <a:t>open</a:t>
            </a:r>
            <a:r>
              <a:rPr lang="sv-SE" sz="1050" dirty="0" smtClean="0"/>
              <a:t>: </a:t>
            </a:r>
            <a:r>
              <a:rPr lang="sv-SE" sz="1050" dirty="0" err="1" smtClean="0"/>
              <a:t>i</a:t>
            </a:r>
            <a:r>
              <a:rPr lang="sv-SE" sz="1050" dirty="0" err="1" smtClean="0"/>
              <a:t>ntRAoperability</a:t>
            </a:r>
            <a:r>
              <a:rPr lang="sv-SE" sz="1050" dirty="0" smtClean="0"/>
              <a:t> – </a:t>
            </a:r>
            <a:r>
              <a:rPr lang="sv-SE" sz="1050" dirty="0" err="1" smtClean="0"/>
              <a:t>of</a:t>
            </a:r>
            <a:r>
              <a:rPr lang="sv-SE" sz="1050" dirty="0" smtClean="0"/>
              <a:t> the ”</a:t>
            </a:r>
            <a:r>
              <a:rPr lang="sv-SE" sz="1050" dirty="0" err="1" smtClean="0"/>
              <a:t>good</a:t>
            </a:r>
            <a:r>
              <a:rPr lang="sv-SE" sz="1050" dirty="0" smtClean="0"/>
              <a:t>” </a:t>
            </a:r>
            <a:r>
              <a:rPr lang="sv-SE" sz="1050" dirty="0" err="1" smtClean="0"/>
              <a:t>open</a:t>
            </a:r>
            <a:r>
              <a:rPr lang="sv-SE" sz="1050" dirty="0" smtClean="0"/>
              <a:t> kind</a:t>
            </a:r>
          </a:p>
          <a:p>
            <a:r>
              <a:rPr lang="sv-SE" sz="900" i="1" dirty="0" smtClean="0"/>
              <a:t>*) </a:t>
            </a:r>
            <a:r>
              <a:rPr lang="sv-SE" sz="900" i="1" dirty="0" err="1" smtClean="0"/>
              <a:t>truly</a:t>
            </a:r>
            <a:r>
              <a:rPr lang="sv-SE" sz="900" i="1" dirty="0" smtClean="0"/>
              <a:t> = </a:t>
            </a:r>
            <a:r>
              <a:rPr lang="sv-SE" sz="900" i="1" dirty="0" err="1" smtClean="0"/>
              <a:t>openly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maintained</a:t>
            </a:r>
            <a:r>
              <a:rPr lang="sv-SE" sz="900" i="1" dirty="0" smtClean="0"/>
              <a:t>, not </a:t>
            </a:r>
            <a:r>
              <a:rPr lang="sv-SE" sz="900" i="1" dirty="0" err="1" smtClean="0"/>
              <a:t>controlled</a:t>
            </a:r>
            <a:r>
              <a:rPr lang="sv-SE" sz="900" i="1" dirty="0" smtClean="0"/>
              <a:t> by </a:t>
            </a:r>
            <a:r>
              <a:rPr lang="sv-SE" sz="900" i="1" dirty="0" err="1" smtClean="0"/>
              <a:t>specific</a:t>
            </a:r>
            <a:r>
              <a:rPr lang="sv-SE" sz="900" i="1" dirty="0" smtClean="0"/>
              <a:t> </a:t>
            </a:r>
            <a:r>
              <a:rPr lang="sv-SE" sz="900" i="1" dirty="0" err="1" smtClean="0"/>
              <a:t>vendor</a:t>
            </a:r>
            <a:endParaRPr lang="sv-SE" sz="900" i="1" dirty="0"/>
          </a:p>
        </p:txBody>
      </p:sp>
      <p:cxnSp>
        <p:nvCxnSpPr>
          <p:cNvPr id="103" name="Rak pil 102"/>
          <p:cNvCxnSpPr/>
          <p:nvPr/>
        </p:nvCxnSpPr>
        <p:spPr>
          <a:xfrm flipH="1">
            <a:off x="5814473" y="5568766"/>
            <a:ext cx="432715" cy="232564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Rak pil 103"/>
          <p:cNvCxnSpPr>
            <a:stCxn id="96" idx="1"/>
          </p:cNvCxnSpPr>
          <p:nvPr/>
        </p:nvCxnSpPr>
        <p:spPr>
          <a:xfrm flipH="1">
            <a:off x="4722920" y="6469745"/>
            <a:ext cx="279662" cy="8747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Rak pil 111"/>
          <p:cNvCxnSpPr/>
          <p:nvPr/>
        </p:nvCxnSpPr>
        <p:spPr>
          <a:xfrm>
            <a:off x="1421564" y="5544129"/>
            <a:ext cx="1" cy="1524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Rak pil 119"/>
          <p:cNvCxnSpPr>
            <a:stCxn id="119" idx="1"/>
          </p:cNvCxnSpPr>
          <p:nvPr/>
        </p:nvCxnSpPr>
        <p:spPr>
          <a:xfrm flipH="1" flipV="1">
            <a:off x="6160848" y="4531347"/>
            <a:ext cx="243754" cy="74928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ktangel 118"/>
          <p:cNvSpPr/>
          <p:nvPr/>
        </p:nvSpPr>
        <p:spPr>
          <a:xfrm>
            <a:off x="6404602" y="4347584"/>
            <a:ext cx="2181811" cy="51738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i="1" dirty="0" err="1" smtClean="0">
                <a:solidFill>
                  <a:schemeClr val="tx1"/>
                </a:solidFill>
              </a:rPr>
              <a:t>Well</a:t>
            </a:r>
            <a:r>
              <a:rPr lang="sv-SE" sz="900" i="1" dirty="0" smtClean="0">
                <a:solidFill>
                  <a:schemeClr val="tx1"/>
                </a:solidFill>
              </a:rPr>
              <a:t> </a:t>
            </a:r>
            <a:r>
              <a:rPr lang="sv-SE" sz="900" i="1" dirty="0" err="1" smtClean="0">
                <a:solidFill>
                  <a:schemeClr val="tx1"/>
                </a:solidFill>
              </a:rPr>
              <a:t>known</a:t>
            </a:r>
            <a:r>
              <a:rPr lang="sv-SE" sz="900" i="1" dirty="0" smtClean="0">
                <a:solidFill>
                  <a:schemeClr val="tx1"/>
                </a:solidFill>
              </a:rPr>
              <a:t> </a:t>
            </a:r>
            <a:r>
              <a:rPr lang="sv-SE" sz="900" i="1" dirty="0" err="1" smtClean="0">
                <a:solidFill>
                  <a:schemeClr val="tx1"/>
                </a:solidFill>
              </a:rPr>
              <a:t>similar</a:t>
            </a:r>
            <a:r>
              <a:rPr lang="sv-SE" sz="900" i="1" dirty="0" smtClean="0">
                <a:solidFill>
                  <a:schemeClr val="tx1"/>
                </a:solidFill>
              </a:rPr>
              <a:t> situation:</a:t>
            </a:r>
            <a:r>
              <a:rPr lang="sv-SE" sz="900" dirty="0" smtClean="0">
                <a:solidFill>
                  <a:schemeClr val="tx1"/>
                </a:solidFill>
              </a:rPr>
              <a:t/>
            </a:r>
            <a:br>
              <a:rPr lang="sv-SE" sz="900" dirty="0" smtClean="0">
                <a:solidFill>
                  <a:schemeClr val="tx1"/>
                </a:solidFill>
              </a:rPr>
            </a:b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 smtClean="0">
                <a:solidFill>
                  <a:schemeClr val="tx1"/>
                </a:solidFill>
              </a:rPr>
              <a:t>App</a:t>
            </a:r>
            <a:r>
              <a:rPr lang="sv-SE" sz="900" dirty="0" smtClean="0">
                <a:solidFill>
                  <a:schemeClr val="tx1"/>
                </a:solidFill>
              </a:rPr>
              <a:t> </a:t>
            </a:r>
            <a:r>
              <a:rPr lang="sv-SE" sz="900" dirty="0" err="1">
                <a:solidFill>
                  <a:schemeClr val="tx1"/>
                </a:solidFill>
              </a:rPr>
              <a:t>using</a:t>
            </a:r>
            <a:r>
              <a:rPr lang="sv-SE" sz="900" dirty="0">
                <a:solidFill>
                  <a:schemeClr val="tx1"/>
                </a:solidFill>
              </a:rPr>
              <a:t> </a:t>
            </a:r>
            <a:r>
              <a:rPr lang="sv-SE" sz="900" dirty="0" err="1">
                <a:solidFill>
                  <a:schemeClr val="tx1"/>
                </a:solidFill>
              </a:rPr>
              <a:t>vendor</a:t>
            </a:r>
            <a:r>
              <a:rPr lang="sv-SE" sz="900" dirty="0">
                <a:solidFill>
                  <a:schemeClr val="tx1"/>
                </a:solidFill>
              </a:rPr>
              <a:t> neutral API </a:t>
            </a:r>
            <a:r>
              <a:rPr lang="sv-SE" sz="900" dirty="0" smtClean="0">
                <a:solidFill>
                  <a:schemeClr val="tx1"/>
                </a:solidFill>
              </a:rPr>
              <a:t>X </a:t>
            </a:r>
            <a:r>
              <a:rPr lang="sv-SE" sz="900" dirty="0" err="1" smtClean="0">
                <a:solidFill>
                  <a:schemeClr val="tx1"/>
                </a:solidFill>
              </a:rPr>
              <a:t>with</a:t>
            </a:r>
            <a:endParaRPr lang="sv-SE" sz="900" dirty="0">
              <a:solidFill>
                <a:schemeClr val="tx1"/>
              </a:solidFill>
            </a:endParaRPr>
          </a:p>
          <a:p>
            <a:pPr algn="ctr"/>
            <a:r>
              <a:rPr lang="sv-SE" sz="900" dirty="0" err="1">
                <a:solidFill>
                  <a:schemeClr val="tx1"/>
                </a:solidFill>
              </a:rPr>
              <a:t>vendor</a:t>
            </a:r>
            <a:r>
              <a:rPr lang="sv-SE" sz="900" dirty="0">
                <a:solidFill>
                  <a:schemeClr val="tx1"/>
                </a:solidFill>
              </a:rPr>
              <a:t> </a:t>
            </a:r>
            <a:r>
              <a:rPr lang="sv-SE" sz="900" dirty="0" err="1">
                <a:solidFill>
                  <a:schemeClr val="tx1"/>
                </a:solidFill>
              </a:rPr>
              <a:t>specific</a:t>
            </a:r>
            <a:r>
              <a:rPr lang="sv-SE" sz="900" dirty="0">
                <a:solidFill>
                  <a:schemeClr val="tx1"/>
                </a:solidFill>
              </a:rPr>
              <a:t> extensions </a:t>
            </a:r>
            <a:r>
              <a:rPr lang="sv-SE" sz="900" dirty="0" err="1" smtClean="0">
                <a:solidFill>
                  <a:schemeClr val="tx1"/>
                </a:solidFill>
              </a:rPr>
              <a:t>of</a:t>
            </a:r>
            <a:r>
              <a:rPr lang="sv-SE" sz="900" dirty="0" smtClean="0">
                <a:solidFill>
                  <a:schemeClr val="tx1"/>
                </a:solidFill>
              </a:rPr>
              <a:t> X</a:t>
            </a:r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0" y="87867"/>
            <a:ext cx="9156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" b="1" dirty="0" smtClean="0">
                <a:latin typeface="Calibri"/>
                <a:ea typeface="Calibri"/>
                <a:cs typeface="Calibri"/>
                <a:sym typeface="Calibri"/>
              </a:rPr>
              <a:t>xploring details of the int</a:t>
            </a:r>
            <a:r>
              <a:rPr lang="sv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sv" b="1" dirty="0" smtClean="0">
                <a:latin typeface="Calibri"/>
                <a:ea typeface="Calibri"/>
                <a:cs typeface="Calibri"/>
                <a:sym typeface="Calibri"/>
              </a:rPr>
              <a:t>operability-int</a:t>
            </a:r>
            <a:r>
              <a:rPr lang="sv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sv" b="1" dirty="0" smtClean="0">
                <a:latin typeface="Calibri"/>
                <a:ea typeface="Calibri"/>
                <a:cs typeface="Calibri"/>
                <a:sym typeface="Calibri"/>
              </a:rPr>
              <a:t>operability continuum</a:t>
            </a:r>
            <a:endParaRPr lang="sv-SE" dirty="0"/>
          </a:p>
        </p:txBody>
      </p:sp>
      <p:sp>
        <p:nvSpPr>
          <p:cNvPr id="132" name="textruta 131"/>
          <p:cNvSpPr txBox="1"/>
          <p:nvPr/>
        </p:nvSpPr>
        <p:spPr>
          <a:xfrm>
            <a:off x="2661253" y="308022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  <a:endParaRPr lang="sv-SE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textruta 132"/>
          <p:cNvSpPr txBox="1"/>
          <p:nvPr/>
        </p:nvSpPr>
        <p:spPr>
          <a:xfrm>
            <a:off x="6311850" y="305621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  <a:endParaRPr lang="sv-SE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6" name="textruta 95"/>
          <p:cNvSpPr txBox="1"/>
          <p:nvPr/>
        </p:nvSpPr>
        <p:spPr>
          <a:xfrm>
            <a:off x="5002582" y="6342787"/>
            <a:ext cx="1107996" cy="253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1050" dirty="0" err="1" smtClean="0"/>
              <a:t>intERoperability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1337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61902" y="972831"/>
            <a:ext cx="1485900" cy="175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-409348" y="2706381"/>
            <a:ext cx="1887856" cy="266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-422683" y="868056"/>
            <a:ext cx="1887856" cy="202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-26442" y="822811"/>
            <a:ext cx="2085975" cy="20395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1507737" y="822811"/>
            <a:ext cx="638234" cy="4463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Native</a:t>
            </a:r>
            <a:r>
              <a:rPr lang="sv-SE" sz="1200" dirty="0" smtClean="0">
                <a:solidFill>
                  <a:schemeClr val="tx1"/>
                </a:solidFill>
              </a:rPr>
              <a:t/>
            </a:r>
            <a:br>
              <a:rPr lang="sv-SE" sz="1200" dirty="0" smtClean="0">
                <a:solidFill>
                  <a:schemeClr val="tx1"/>
                </a:solidFill>
              </a:rPr>
            </a:br>
            <a:r>
              <a:rPr lang="sv-SE" sz="1200" dirty="0" smtClean="0">
                <a:solidFill>
                  <a:schemeClr val="tx1"/>
                </a:solidFill>
              </a:rPr>
              <a:t>API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738974" y="1266067"/>
            <a:ext cx="949880" cy="27140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Message</a:t>
            </a:r>
            <a:r>
              <a:rPr lang="sv-SE" sz="1200" dirty="0" smtClean="0">
                <a:solidFill>
                  <a:schemeClr val="tx1"/>
                </a:solidFill>
              </a:rPr>
              <a:t> A</a:t>
            </a:r>
          </a:p>
        </p:txBody>
      </p:sp>
      <p:sp>
        <p:nvSpPr>
          <p:cNvPr id="18" name="Rektangel 17"/>
          <p:cNvSpPr/>
          <p:nvPr/>
        </p:nvSpPr>
        <p:spPr>
          <a:xfrm>
            <a:off x="2884573" y="1616309"/>
            <a:ext cx="949880" cy="27140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Message</a:t>
            </a:r>
            <a:r>
              <a:rPr lang="sv-SE" sz="1200" dirty="0" smtClean="0">
                <a:solidFill>
                  <a:schemeClr val="tx1"/>
                </a:solidFill>
              </a:rPr>
              <a:t> B</a:t>
            </a:r>
          </a:p>
        </p:txBody>
      </p:sp>
      <p:sp>
        <p:nvSpPr>
          <p:cNvPr id="19" name="Rektangel 18"/>
          <p:cNvSpPr/>
          <p:nvPr/>
        </p:nvSpPr>
        <p:spPr>
          <a:xfrm>
            <a:off x="3046498" y="1964765"/>
            <a:ext cx="949880" cy="27140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Message</a:t>
            </a:r>
            <a:r>
              <a:rPr lang="sv-SE" sz="1200" dirty="0" smtClean="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40" name="Cylinder 39"/>
          <p:cNvSpPr/>
          <p:nvPr/>
        </p:nvSpPr>
        <p:spPr>
          <a:xfrm>
            <a:off x="521245" y="2170225"/>
            <a:ext cx="753843" cy="402764"/>
          </a:xfrm>
          <a:prstGeom prst="can">
            <a:avLst>
              <a:gd name="adj" fmla="val 22719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0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med rundade hörn 44"/>
          <p:cNvSpPr/>
          <p:nvPr/>
        </p:nvSpPr>
        <p:spPr>
          <a:xfrm>
            <a:off x="398831" y="1378437"/>
            <a:ext cx="1116747" cy="6115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dirty="0" smtClean="0">
              <a:solidFill>
                <a:schemeClr val="tx1"/>
              </a:solidFill>
            </a:endParaRPr>
          </a:p>
          <a:p>
            <a:pPr algn="ctr"/>
            <a:endParaRPr lang="sv-SE" sz="1000" dirty="0">
              <a:solidFill>
                <a:schemeClr val="tx1"/>
              </a:solidFill>
            </a:endParaRPr>
          </a:p>
          <a:p>
            <a:pPr algn="ctr"/>
            <a:endParaRPr lang="sv-SE" sz="1000" dirty="0" smtClean="0">
              <a:solidFill>
                <a:schemeClr val="tx1"/>
              </a:solidFill>
            </a:endParaRPr>
          </a:p>
          <a:p>
            <a:pPr algn="ctr"/>
            <a:r>
              <a:rPr lang="sv-SE" sz="1000" dirty="0" err="1" smtClean="0">
                <a:solidFill>
                  <a:schemeClr val="tx1"/>
                </a:solidFill>
              </a:rPr>
              <a:t>Other</a:t>
            </a:r>
            <a:r>
              <a:rPr lang="sv-SE" sz="1000" dirty="0" smtClean="0">
                <a:solidFill>
                  <a:schemeClr val="tx1"/>
                </a:solidFill>
              </a:rPr>
              <a:t> </a:t>
            </a:r>
            <a:r>
              <a:rPr lang="sv-SE" sz="1000" dirty="0" err="1" smtClean="0">
                <a:solidFill>
                  <a:schemeClr val="tx1"/>
                </a:solidFill>
              </a:rPr>
              <a:t>models</a:t>
            </a:r>
            <a:endParaRPr lang="sv-SE" sz="1000" dirty="0">
              <a:solidFill>
                <a:schemeClr val="tx1"/>
              </a:solidFill>
            </a:endParaRPr>
          </a:p>
        </p:txBody>
      </p:sp>
      <p:cxnSp>
        <p:nvCxnSpPr>
          <p:cNvPr id="47" name="Rak 46"/>
          <p:cNvCxnSpPr/>
          <p:nvPr/>
        </p:nvCxnSpPr>
        <p:spPr>
          <a:xfrm flipV="1">
            <a:off x="-17388" y="1583955"/>
            <a:ext cx="317717" cy="58174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>
            <a:endCxn id="44" idx="1"/>
          </p:cNvCxnSpPr>
          <p:nvPr/>
        </p:nvCxnSpPr>
        <p:spPr>
          <a:xfrm>
            <a:off x="61902" y="1463888"/>
            <a:ext cx="229373" cy="134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ak 62"/>
          <p:cNvCxnSpPr/>
          <p:nvPr/>
        </p:nvCxnSpPr>
        <p:spPr>
          <a:xfrm flipH="1">
            <a:off x="1211734" y="2008093"/>
            <a:ext cx="47358" cy="206327"/>
          </a:xfrm>
          <a:prstGeom prst="line">
            <a:avLst/>
          </a:prstGeom>
          <a:ln w="6350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>
            <a:endCxn id="16" idx="1"/>
          </p:cNvCxnSpPr>
          <p:nvPr/>
        </p:nvCxnSpPr>
        <p:spPr>
          <a:xfrm flipV="1">
            <a:off x="1319981" y="1045984"/>
            <a:ext cx="187756" cy="138581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ak 75"/>
          <p:cNvCxnSpPr/>
          <p:nvPr/>
        </p:nvCxnSpPr>
        <p:spPr>
          <a:xfrm>
            <a:off x="1429453" y="1664653"/>
            <a:ext cx="551353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Rak 79"/>
          <p:cNvCxnSpPr/>
          <p:nvPr/>
        </p:nvCxnSpPr>
        <p:spPr>
          <a:xfrm>
            <a:off x="1345158" y="1695441"/>
            <a:ext cx="563314" cy="580816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1770198" y="1428514"/>
            <a:ext cx="755095" cy="455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Export</a:t>
            </a:r>
          </a:p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Import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677567" y="2040117"/>
            <a:ext cx="470178" cy="4555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API X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275088" y="2558419"/>
            <a:ext cx="470178" cy="4555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API</a:t>
            </a:r>
            <a:br>
              <a:rPr lang="sv-SE" sz="1200" dirty="0" smtClean="0">
                <a:solidFill>
                  <a:schemeClr val="tx1"/>
                </a:solidFill>
              </a:rPr>
            </a:br>
            <a:r>
              <a:rPr lang="sv-SE" sz="1200" dirty="0" smtClean="0">
                <a:solidFill>
                  <a:schemeClr val="tx1"/>
                </a:solidFill>
              </a:rPr>
              <a:t>Y</a:t>
            </a:r>
            <a:endParaRPr lang="sv-SE" sz="1200" dirty="0">
              <a:solidFill>
                <a:schemeClr val="tx1"/>
              </a:solidFill>
            </a:endParaRPr>
          </a:p>
        </p:txBody>
      </p:sp>
      <p:cxnSp>
        <p:nvCxnSpPr>
          <p:cNvPr id="85" name="Rak 84"/>
          <p:cNvCxnSpPr>
            <a:endCxn id="15" idx="0"/>
          </p:cNvCxnSpPr>
          <p:nvPr/>
        </p:nvCxnSpPr>
        <p:spPr>
          <a:xfrm>
            <a:off x="1345158" y="1742569"/>
            <a:ext cx="165019" cy="81585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ktangel med rundade hörn 43"/>
          <p:cNvSpPr/>
          <p:nvPr/>
        </p:nvSpPr>
        <p:spPr>
          <a:xfrm>
            <a:off x="291275" y="1171565"/>
            <a:ext cx="1116747" cy="6115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Clinical </a:t>
            </a:r>
            <a:r>
              <a:rPr lang="sv-SE" sz="1000" dirty="0" err="1">
                <a:solidFill>
                  <a:schemeClr val="tx1"/>
                </a:solidFill>
              </a:rPr>
              <a:t>models</a:t>
            </a:r>
            <a:endParaRPr lang="sv-SE" sz="1000" dirty="0">
              <a:solidFill>
                <a:schemeClr val="tx1"/>
              </a:solidFill>
            </a:endParaRPr>
          </a:p>
          <a:p>
            <a:pPr algn="ctr"/>
            <a:r>
              <a:rPr lang="sv-SE" sz="1000" dirty="0" err="1">
                <a:solidFill>
                  <a:schemeClr val="tx1"/>
                </a:solidFill>
              </a:rPr>
              <a:t>semantics</a:t>
            </a:r>
            <a:r>
              <a:rPr lang="sv-SE" sz="1000" dirty="0">
                <a:solidFill>
                  <a:schemeClr val="tx1"/>
                </a:solidFill>
              </a:rPr>
              <a:t> &amp; </a:t>
            </a:r>
            <a:r>
              <a:rPr lang="sv-SE" sz="1000" dirty="0" err="1">
                <a:solidFill>
                  <a:schemeClr val="tx1"/>
                </a:solidFill>
              </a:rPr>
              <a:t>structure</a:t>
            </a:r>
            <a:endParaRPr lang="sv-SE" sz="1000" dirty="0">
              <a:solidFill>
                <a:schemeClr val="tx1"/>
              </a:solidFill>
            </a:endParaRPr>
          </a:p>
        </p:txBody>
      </p:sp>
      <p:cxnSp>
        <p:nvCxnSpPr>
          <p:cNvPr id="54" name="Rak 53"/>
          <p:cNvCxnSpPr/>
          <p:nvPr/>
        </p:nvCxnSpPr>
        <p:spPr>
          <a:xfrm>
            <a:off x="425993" y="1761619"/>
            <a:ext cx="179139" cy="453706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87" y="0"/>
            <a:ext cx="6524257" cy="68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6" name="Rak 105"/>
          <p:cNvCxnSpPr>
            <a:endCxn id="29" idx="1"/>
          </p:cNvCxnSpPr>
          <p:nvPr/>
        </p:nvCxnSpPr>
        <p:spPr>
          <a:xfrm>
            <a:off x="283237" y="3353428"/>
            <a:ext cx="1697569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ruta 107"/>
          <p:cNvSpPr txBox="1"/>
          <p:nvPr/>
        </p:nvSpPr>
        <p:spPr>
          <a:xfrm>
            <a:off x="172928" y="3383083"/>
            <a:ext cx="231027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FF0000"/>
                </a:solidFill>
              </a:rPr>
              <a:t>Mappings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sz="1200" dirty="0" smtClean="0"/>
              <a:t>The red </a:t>
            </a:r>
            <a:r>
              <a:rPr lang="sv-SE" sz="1200" dirty="0" err="1" smtClean="0"/>
              <a:t>lines</a:t>
            </a:r>
            <a:r>
              <a:rPr lang="sv-SE" sz="1200" dirty="0" smtClean="0"/>
              <a:t> </a:t>
            </a:r>
            <a:r>
              <a:rPr lang="sv-SE" sz="1200" dirty="0" err="1" smtClean="0"/>
              <a:t>represent</a:t>
            </a:r>
            <a:r>
              <a:rPr lang="sv-SE" sz="1200" dirty="0" smtClean="0"/>
              <a:t> </a:t>
            </a:r>
            <a:r>
              <a:rPr lang="sv-SE" sz="1200" dirty="0" err="1" smtClean="0"/>
              <a:t>m</a:t>
            </a:r>
            <a:r>
              <a:rPr lang="sv-SE" sz="1200" dirty="0" err="1" smtClean="0"/>
              <a:t>anually</a:t>
            </a:r>
            <a:r>
              <a:rPr lang="sv-SE" sz="1200" dirty="0" smtClean="0"/>
              <a:t> </a:t>
            </a:r>
            <a:r>
              <a:rPr lang="sv-SE" sz="1200" dirty="0" err="1" smtClean="0"/>
              <a:t>maintained</a:t>
            </a:r>
            <a:r>
              <a:rPr lang="sv-SE" sz="1200" dirty="0"/>
              <a:t> </a:t>
            </a:r>
            <a:r>
              <a:rPr lang="sv-SE" sz="1200" dirty="0" err="1" smtClean="0"/>
              <a:t>mappings</a:t>
            </a:r>
            <a:r>
              <a:rPr lang="sv-SE" sz="1200" dirty="0" smtClean="0"/>
              <a:t> </a:t>
            </a:r>
            <a:r>
              <a:rPr lang="sv-SE" sz="1200" dirty="0" err="1" smtClean="0"/>
              <a:t>between</a:t>
            </a:r>
            <a:r>
              <a:rPr lang="sv-SE" sz="1200" dirty="0" smtClean="0"/>
              <a:t> </a:t>
            </a:r>
            <a:r>
              <a:rPr lang="sv-SE" sz="1200" dirty="0"/>
              <a:t>i</a:t>
            </a:r>
            <a:r>
              <a:rPr lang="sv-SE" sz="1200" dirty="0" smtClean="0"/>
              <a:t>nternal EHR </a:t>
            </a:r>
            <a:r>
              <a:rPr lang="sv-SE" sz="1200" dirty="0" err="1" smtClean="0"/>
              <a:t>model</a:t>
            </a:r>
            <a:r>
              <a:rPr lang="sv-SE" sz="1200" dirty="0" smtClean="0"/>
              <a:t> </a:t>
            </a:r>
          </a:p>
          <a:p>
            <a:r>
              <a:rPr lang="sv-SE" sz="1200" dirty="0" smtClean="0"/>
              <a:t>and </a:t>
            </a:r>
            <a:r>
              <a:rPr lang="sv-SE" sz="1200" dirty="0" err="1" smtClean="0"/>
              <a:t>standardized</a:t>
            </a:r>
            <a:r>
              <a:rPr lang="sv-SE" sz="1200" dirty="0"/>
              <a:t> </a:t>
            </a:r>
            <a:r>
              <a:rPr lang="sv-SE" sz="1200" dirty="0" smtClean="0"/>
              <a:t>API- or </a:t>
            </a:r>
            <a:r>
              <a:rPr lang="sv-SE" sz="1200" dirty="0" err="1" smtClean="0"/>
              <a:t>message</a:t>
            </a:r>
            <a:r>
              <a:rPr lang="sv-SE" sz="1200" dirty="0" err="1" smtClean="0"/>
              <a:t>-m</a:t>
            </a:r>
            <a:r>
              <a:rPr lang="sv-SE" sz="1200" dirty="0" err="1" smtClean="0"/>
              <a:t>odels</a:t>
            </a:r>
            <a:r>
              <a:rPr lang="sv-SE" sz="1200" dirty="0" smtClean="0"/>
              <a:t>.</a:t>
            </a:r>
          </a:p>
          <a:p>
            <a:endParaRPr lang="sv-SE" sz="1200" dirty="0" smtClean="0"/>
          </a:p>
          <a:p>
            <a:r>
              <a:rPr lang="sv-SE" sz="1200" dirty="0" err="1" smtClean="0"/>
              <a:t>Important</a:t>
            </a:r>
            <a:r>
              <a:rPr lang="sv-SE" sz="1200" dirty="0" smtClean="0"/>
              <a:t> </a:t>
            </a:r>
            <a:r>
              <a:rPr lang="sv-SE" sz="1200" dirty="0" err="1" smtClean="0"/>
              <a:t>but</a:t>
            </a:r>
            <a:r>
              <a:rPr lang="sv-SE" sz="1200" dirty="0" smtClean="0"/>
              <a:t> </a:t>
            </a:r>
            <a:r>
              <a:rPr lang="sv-SE" sz="1200" dirty="0" err="1" smtClean="0"/>
              <a:t>too</a:t>
            </a:r>
            <a:r>
              <a:rPr lang="sv-SE" sz="1200" dirty="0" smtClean="0"/>
              <a:t> </a:t>
            </a:r>
            <a:r>
              <a:rPr lang="sv-SE" sz="1200" dirty="0" err="1" smtClean="0"/>
              <a:t>often</a:t>
            </a:r>
            <a:r>
              <a:rPr lang="sv-SE" sz="1200" dirty="0" smtClean="0"/>
              <a:t> </a:t>
            </a:r>
            <a:r>
              <a:rPr lang="sv-SE" sz="1200" dirty="0" err="1" smtClean="0"/>
              <a:t>overlooked</a:t>
            </a:r>
            <a:r>
              <a:rPr lang="sv-SE" sz="1200" dirty="0" smtClean="0"/>
              <a:t> </a:t>
            </a:r>
            <a:r>
              <a:rPr lang="sv-SE" sz="1200" dirty="0" err="1" smtClean="0"/>
              <a:t>questions</a:t>
            </a:r>
            <a:r>
              <a:rPr lang="sv-SE" sz="1200" dirty="0" smtClean="0"/>
              <a:t>:</a:t>
            </a:r>
            <a:endParaRPr lang="sv-SE" sz="1200" dirty="0"/>
          </a:p>
          <a:p>
            <a:r>
              <a:rPr lang="sv-SE" sz="1200" b="1" dirty="0" err="1" smtClean="0"/>
              <a:t>Are</a:t>
            </a:r>
            <a:r>
              <a:rPr lang="sv-SE" sz="1200" b="1" dirty="0" smtClean="0"/>
              <a:t> all </a:t>
            </a:r>
            <a:r>
              <a:rPr lang="sv-SE" sz="1200" b="1" dirty="0" err="1" smtClean="0"/>
              <a:t>use-case</a:t>
            </a:r>
            <a:r>
              <a:rPr lang="sv-SE" sz="1200" b="1" dirty="0" smtClean="0"/>
              <a:t> relevant </a:t>
            </a:r>
            <a:r>
              <a:rPr lang="sv-SE" sz="1200" b="1" dirty="0" err="1" smtClean="0"/>
              <a:t>mappings</a:t>
            </a:r>
            <a:r>
              <a:rPr lang="sv-SE" sz="1200" b="1" dirty="0" smtClean="0"/>
              <a:t> </a:t>
            </a:r>
            <a:r>
              <a:rPr lang="sv-SE" sz="1200" b="1" dirty="0" err="1"/>
              <a:t>a</a:t>
            </a:r>
            <a:r>
              <a:rPr lang="sv-SE" sz="1200" b="1" dirty="0" err="1" smtClean="0"/>
              <a:t>lgorithmically</a:t>
            </a:r>
            <a:r>
              <a:rPr lang="sv-SE" sz="1200" b="1" dirty="0" smtClean="0"/>
              <a:t> </a:t>
            </a:r>
            <a:endParaRPr lang="sv-SE" sz="1200" b="1" dirty="0" smtClean="0"/>
          </a:p>
          <a:p>
            <a:r>
              <a:rPr lang="sv-SE" sz="1200" b="1" dirty="0" err="1" smtClean="0"/>
              <a:t>solvable</a:t>
            </a:r>
            <a:r>
              <a:rPr lang="sv-SE" sz="1200" b="1" dirty="0" smtClean="0"/>
              <a:t> </a:t>
            </a:r>
            <a:r>
              <a:rPr lang="sv-SE" sz="1200" b="1" dirty="0" smtClean="0"/>
              <a:t>(</a:t>
            </a:r>
            <a:r>
              <a:rPr lang="sv-SE" sz="1200" b="1" dirty="0" err="1" smtClean="0"/>
              <a:t>safely</a:t>
            </a:r>
            <a:r>
              <a:rPr lang="sv-SE" sz="1200" b="1" dirty="0" smtClean="0"/>
              <a:t>) or </a:t>
            </a:r>
            <a:r>
              <a:rPr lang="sv-SE" sz="1200" b="1" dirty="0" smtClean="0"/>
              <a:t>not</a:t>
            </a:r>
            <a:r>
              <a:rPr lang="sv-SE" sz="1200" b="1" dirty="0" smtClean="0"/>
              <a:t>? </a:t>
            </a:r>
            <a:r>
              <a:rPr lang="sv-SE" sz="1200" dirty="0" err="1" smtClean="0"/>
              <a:t>Creation+m</a:t>
            </a:r>
            <a:r>
              <a:rPr lang="sv-SE" sz="1200" dirty="0" err="1" smtClean="0"/>
              <a:t>aintainance</a:t>
            </a:r>
            <a:r>
              <a:rPr lang="sv-SE" sz="1200" dirty="0" smtClean="0"/>
              <a:t> </a:t>
            </a:r>
            <a:r>
              <a:rPr lang="sv-SE" sz="1200" dirty="0" err="1" smtClean="0"/>
              <a:t>costs</a:t>
            </a:r>
            <a:r>
              <a:rPr lang="sv-SE" sz="1200" dirty="0" smtClean="0"/>
              <a:t>?</a:t>
            </a:r>
          </a:p>
          <a:p>
            <a:endParaRPr lang="sv-SE" sz="1200" b="1" dirty="0" smtClean="0"/>
          </a:p>
          <a:p>
            <a:r>
              <a:rPr lang="sv-SE" sz="800" dirty="0" smtClean="0"/>
              <a:t>Source </a:t>
            </a:r>
            <a:r>
              <a:rPr lang="sv-SE" sz="800" dirty="0" err="1" smtClean="0"/>
              <a:t>of</a:t>
            </a:r>
            <a:r>
              <a:rPr lang="sv-SE" sz="800" dirty="0" smtClean="0"/>
              <a:t> table </a:t>
            </a:r>
            <a:r>
              <a:rPr lang="sv-SE" sz="800" dirty="0" err="1" smtClean="0"/>
              <a:t>to</a:t>
            </a:r>
            <a:r>
              <a:rPr lang="sv-SE" sz="800" dirty="0" smtClean="0"/>
              <a:t> the right:</a:t>
            </a:r>
          </a:p>
          <a:p>
            <a:r>
              <a:rPr lang="sv-SE" sz="800" dirty="0" smtClean="0"/>
              <a:t>Erik </a:t>
            </a:r>
            <a:r>
              <a:rPr lang="sv-SE" sz="800" dirty="0" err="1" smtClean="0"/>
              <a:t>Sundvall’s</a:t>
            </a:r>
            <a:r>
              <a:rPr lang="sv-SE" sz="800" dirty="0" smtClean="0"/>
              <a:t> PhD </a:t>
            </a:r>
            <a:r>
              <a:rPr lang="sv-SE" sz="800" dirty="0" err="1" smtClean="0"/>
              <a:t>Thesis</a:t>
            </a:r>
            <a:r>
              <a:rPr lang="sv-SE" sz="800" dirty="0" smtClean="0"/>
              <a:t/>
            </a:r>
            <a:br>
              <a:rPr lang="sv-SE" sz="800" dirty="0" smtClean="0"/>
            </a:br>
            <a:r>
              <a:rPr lang="en-US" sz="800" dirty="0" smtClean="0"/>
              <a:t>“Scalability and Semantic Sustainability in Electronic Health Record Systems”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600" dirty="0" smtClean="0">
                <a:hlinkClick r:id="rId3"/>
              </a:rPr>
              <a:t>http</a:t>
            </a:r>
            <a:r>
              <a:rPr lang="en-US" sz="600" dirty="0">
                <a:hlinkClick r:id="rId3"/>
              </a:rPr>
              <a:t>://</a:t>
            </a:r>
            <a:r>
              <a:rPr lang="en-US" sz="600" dirty="0" smtClean="0">
                <a:hlinkClick r:id="rId3"/>
              </a:rPr>
              <a:t>urn.kb.se/resolve?urn=urn:nbn:se:liu:diva-87702</a:t>
            </a:r>
            <a:endParaRPr lang="en-US" sz="600" dirty="0" smtClean="0"/>
          </a:p>
          <a:p>
            <a:r>
              <a:rPr lang="en-US" sz="600" dirty="0" smtClean="0"/>
              <a:t>Full text available online. 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80516" y="170104"/>
            <a:ext cx="231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Let’s</a:t>
            </a:r>
            <a:r>
              <a:rPr lang="sv-SE" dirty="0" smtClean="0"/>
              <a:t> zoom in</a:t>
            </a:r>
            <a:r>
              <a:rPr lang="sv-SE" dirty="0" smtClean="0"/>
              <a:t>…</a:t>
            </a:r>
            <a:endParaRPr lang="sv-SE" dirty="0" smtClean="0"/>
          </a:p>
        </p:txBody>
      </p:sp>
      <p:sp>
        <p:nvSpPr>
          <p:cNvPr id="29" name="textruta 28"/>
          <p:cNvSpPr txBox="1"/>
          <p:nvPr/>
        </p:nvSpPr>
        <p:spPr>
          <a:xfrm>
            <a:off x="1980806" y="3168762"/>
            <a:ext cx="35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?</a:t>
            </a:r>
            <a:endParaRPr lang="sv-SE" b="1" dirty="0" smtClean="0">
              <a:solidFill>
                <a:srgbClr val="FF0000"/>
              </a:solidFill>
            </a:endParaRPr>
          </a:p>
        </p:txBody>
      </p:sp>
      <p:cxnSp>
        <p:nvCxnSpPr>
          <p:cNvPr id="5" name="Rak pil 4"/>
          <p:cNvCxnSpPr/>
          <p:nvPr/>
        </p:nvCxnSpPr>
        <p:spPr>
          <a:xfrm flipV="1">
            <a:off x="2257373" y="4199138"/>
            <a:ext cx="365578" cy="11718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ak pil 33"/>
          <p:cNvCxnSpPr/>
          <p:nvPr/>
        </p:nvCxnSpPr>
        <p:spPr>
          <a:xfrm flipV="1">
            <a:off x="2257373" y="4896775"/>
            <a:ext cx="365578" cy="545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ak pil 36"/>
          <p:cNvCxnSpPr/>
          <p:nvPr/>
        </p:nvCxnSpPr>
        <p:spPr>
          <a:xfrm>
            <a:off x="2257373" y="5513033"/>
            <a:ext cx="365578" cy="81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48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85" y="2401100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274">
            <a:off x="6811194" y="2037607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439">
            <a:off x="248161" y="153110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07310">
            <a:off x="88893" y="822644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055">
            <a:off x="1231436" y="4046632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1195" y="5884880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5926">
            <a:off x="733840" y="4450990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274">
            <a:off x="529774" y="5180390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3186">
            <a:off x="869450" y="5884880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5120" y="5424716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2246" flipH="1">
            <a:off x="2455119" y="4773556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20" y="4290958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358" flipH="1">
            <a:off x="422700" y="1631773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 2"/>
          <p:cNvSpPr/>
          <p:nvPr/>
        </p:nvSpPr>
        <p:spPr>
          <a:xfrm rot="21581384">
            <a:off x="759654" y="1159041"/>
            <a:ext cx="194885" cy="2070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Ellips 78"/>
          <p:cNvSpPr/>
          <p:nvPr/>
        </p:nvSpPr>
        <p:spPr>
          <a:xfrm>
            <a:off x="1687864" y="5093197"/>
            <a:ext cx="194885" cy="2070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364">
            <a:off x="6487228" y="4322002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45" y="5025501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3846" y="5696408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2246" flipH="1">
            <a:off x="7307949" y="5215532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871" flipH="1">
            <a:off x="7583157" y="4382444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Ellips 95"/>
          <p:cNvSpPr/>
          <p:nvPr/>
        </p:nvSpPr>
        <p:spPr>
          <a:xfrm>
            <a:off x="7130692" y="5025501"/>
            <a:ext cx="194885" cy="2070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7" name="Rak 96"/>
          <p:cNvCxnSpPr/>
          <p:nvPr/>
        </p:nvCxnSpPr>
        <p:spPr>
          <a:xfrm flipV="1">
            <a:off x="858163" y="306806"/>
            <a:ext cx="2695" cy="853059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Rak 97"/>
          <p:cNvCxnSpPr/>
          <p:nvPr/>
        </p:nvCxnSpPr>
        <p:spPr>
          <a:xfrm rot="21581384" flipV="1">
            <a:off x="397204" y="1263086"/>
            <a:ext cx="362451" cy="100074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Rak 98"/>
          <p:cNvCxnSpPr/>
          <p:nvPr/>
        </p:nvCxnSpPr>
        <p:spPr>
          <a:xfrm rot="21581384" flipV="1">
            <a:off x="624044" y="1336128"/>
            <a:ext cx="164547" cy="303790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055">
            <a:off x="3888786" y="4897886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5926">
            <a:off x="3391190" y="5302244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974" flipH="1">
            <a:off x="3724997" y="6111373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Ellips 103"/>
          <p:cNvSpPr/>
          <p:nvPr/>
        </p:nvSpPr>
        <p:spPr>
          <a:xfrm>
            <a:off x="4061951" y="5638641"/>
            <a:ext cx="194885" cy="2070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5" name="Rak 104"/>
          <p:cNvCxnSpPr>
            <a:stCxn id="104" idx="0"/>
          </p:cNvCxnSpPr>
          <p:nvPr/>
        </p:nvCxnSpPr>
        <p:spPr>
          <a:xfrm flipV="1">
            <a:off x="4159394" y="5038696"/>
            <a:ext cx="304823" cy="599945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Rak 105"/>
          <p:cNvCxnSpPr>
            <a:endCxn id="104" idx="2"/>
          </p:cNvCxnSpPr>
          <p:nvPr/>
        </p:nvCxnSpPr>
        <p:spPr>
          <a:xfrm flipV="1">
            <a:off x="3699501" y="5742158"/>
            <a:ext cx="362450" cy="100602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Rak 106"/>
          <p:cNvCxnSpPr>
            <a:endCxn id="104" idx="3"/>
          </p:cNvCxnSpPr>
          <p:nvPr/>
        </p:nvCxnSpPr>
        <p:spPr>
          <a:xfrm flipV="1">
            <a:off x="3926341" y="5815356"/>
            <a:ext cx="164150" cy="304162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" name="textruta 2047"/>
          <p:cNvSpPr txBox="1"/>
          <p:nvPr/>
        </p:nvSpPr>
        <p:spPr>
          <a:xfrm rot="21581384">
            <a:off x="-34258" y="886425"/>
            <a:ext cx="988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System XYZ</a:t>
            </a:r>
            <a:endParaRPr lang="sv-SE" sz="1200" dirty="0"/>
          </a:p>
        </p:txBody>
      </p:sp>
      <p:sp>
        <p:nvSpPr>
          <p:cNvPr id="110" name="textruta 109"/>
          <p:cNvSpPr txBox="1"/>
          <p:nvPr/>
        </p:nvSpPr>
        <p:spPr>
          <a:xfrm rot="21581384">
            <a:off x="219930" y="1986559"/>
            <a:ext cx="988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System XYZ</a:t>
            </a:r>
            <a:endParaRPr lang="sv-SE" sz="1200" dirty="0"/>
          </a:p>
        </p:txBody>
      </p:sp>
      <p:sp>
        <p:nvSpPr>
          <p:cNvPr id="111" name="textruta 110"/>
          <p:cNvSpPr txBox="1"/>
          <p:nvPr/>
        </p:nvSpPr>
        <p:spPr>
          <a:xfrm rot="21581384">
            <a:off x="185852" y="95352"/>
            <a:ext cx="988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System XYZ</a:t>
            </a:r>
            <a:endParaRPr lang="sv-SE" sz="1200" dirty="0"/>
          </a:p>
        </p:txBody>
      </p:sp>
      <p:sp>
        <p:nvSpPr>
          <p:cNvPr id="112" name="textruta 111"/>
          <p:cNvSpPr txBox="1"/>
          <p:nvPr/>
        </p:nvSpPr>
        <p:spPr>
          <a:xfrm>
            <a:off x="298488" y="5134841"/>
            <a:ext cx="84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Infinnity</a:t>
            </a:r>
            <a:endParaRPr lang="sv-SE" sz="1200" dirty="0" smtClean="0"/>
          </a:p>
          <a:p>
            <a:r>
              <a:rPr lang="sv-SE" sz="1200" dirty="0"/>
              <a:t>S</a:t>
            </a:r>
            <a:r>
              <a:rPr lang="sv-SE" sz="1200" dirty="0" smtClean="0"/>
              <a:t>olutions </a:t>
            </a:r>
            <a:endParaRPr lang="sv-SE" sz="1200" dirty="0"/>
          </a:p>
        </p:txBody>
      </p:sp>
      <p:sp>
        <p:nvSpPr>
          <p:cNvPr id="113" name="textruta 112"/>
          <p:cNvSpPr txBox="1"/>
          <p:nvPr/>
        </p:nvSpPr>
        <p:spPr>
          <a:xfrm>
            <a:off x="798269" y="5863502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DIPS</a:t>
            </a:r>
            <a:endParaRPr lang="sv-SE" sz="1200" dirty="0"/>
          </a:p>
        </p:txBody>
      </p:sp>
      <p:sp>
        <p:nvSpPr>
          <p:cNvPr id="114" name="textruta 113"/>
          <p:cNvSpPr txBox="1"/>
          <p:nvPr/>
        </p:nvSpPr>
        <p:spPr>
          <a:xfrm>
            <a:off x="781488" y="439061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Cambio</a:t>
            </a:r>
            <a:endParaRPr lang="sv-SE" sz="1200" dirty="0"/>
          </a:p>
        </p:txBody>
      </p:sp>
      <p:sp>
        <p:nvSpPr>
          <p:cNvPr id="116" name="textruta 115"/>
          <p:cNvSpPr txBox="1"/>
          <p:nvPr/>
        </p:nvSpPr>
        <p:spPr>
          <a:xfrm>
            <a:off x="1297977" y="3929488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EtherCIS</a:t>
            </a:r>
            <a:endParaRPr lang="sv-SE" sz="1200" dirty="0"/>
          </a:p>
        </p:txBody>
      </p:sp>
      <p:sp>
        <p:nvSpPr>
          <p:cNvPr id="117" name="textruta 116"/>
          <p:cNvSpPr txBox="1"/>
          <p:nvPr/>
        </p:nvSpPr>
        <p:spPr>
          <a:xfrm>
            <a:off x="1706324" y="6072396"/>
            <a:ext cx="95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Ocean</a:t>
            </a:r>
            <a:br>
              <a:rPr lang="sv-SE" sz="1200" dirty="0" smtClean="0"/>
            </a:br>
            <a:r>
              <a:rPr lang="sv-SE" sz="1200" dirty="0" err="1" smtClean="0"/>
              <a:t>Informatics</a:t>
            </a:r>
            <a:endParaRPr lang="sv-SE" sz="1200" dirty="0"/>
          </a:p>
        </p:txBody>
      </p:sp>
      <p:sp>
        <p:nvSpPr>
          <p:cNvPr id="118" name="textruta 117"/>
          <p:cNvSpPr txBox="1"/>
          <p:nvPr/>
        </p:nvSpPr>
        <p:spPr>
          <a:xfrm>
            <a:off x="2561403" y="4775546"/>
            <a:ext cx="783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Critical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Software</a:t>
            </a:r>
          </a:p>
        </p:txBody>
      </p:sp>
      <p:cxnSp>
        <p:nvCxnSpPr>
          <p:cNvPr id="127" name="Rak 126"/>
          <p:cNvCxnSpPr>
            <a:stCxn id="79" idx="3"/>
          </p:cNvCxnSpPr>
          <p:nvPr/>
        </p:nvCxnSpPr>
        <p:spPr>
          <a:xfrm flipV="1">
            <a:off x="1716404" y="4365251"/>
            <a:ext cx="738716" cy="904661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Rak 128"/>
          <p:cNvCxnSpPr/>
          <p:nvPr/>
        </p:nvCxnSpPr>
        <p:spPr>
          <a:xfrm flipV="1">
            <a:off x="1314757" y="5142213"/>
            <a:ext cx="528376" cy="721289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Rak 130"/>
          <p:cNvCxnSpPr>
            <a:stCxn id="79" idx="6"/>
          </p:cNvCxnSpPr>
          <p:nvPr/>
        </p:nvCxnSpPr>
        <p:spPr>
          <a:xfrm flipV="1">
            <a:off x="1882749" y="4973822"/>
            <a:ext cx="646806" cy="222892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Rak 133"/>
          <p:cNvCxnSpPr>
            <a:stCxn id="79" idx="3"/>
          </p:cNvCxnSpPr>
          <p:nvPr/>
        </p:nvCxnSpPr>
        <p:spPr>
          <a:xfrm>
            <a:off x="1716404" y="5269912"/>
            <a:ext cx="892785" cy="192562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Rak 136"/>
          <p:cNvCxnSpPr>
            <a:stCxn id="79" idx="5"/>
          </p:cNvCxnSpPr>
          <p:nvPr/>
        </p:nvCxnSpPr>
        <p:spPr>
          <a:xfrm>
            <a:off x="1854209" y="5269912"/>
            <a:ext cx="92811" cy="643456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Rak 140"/>
          <p:cNvCxnSpPr>
            <a:endCxn id="79" idx="2"/>
          </p:cNvCxnSpPr>
          <p:nvPr/>
        </p:nvCxnSpPr>
        <p:spPr>
          <a:xfrm>
            <a:off x="1013065" y="4949651"/>
            <a:ext cx="674799" cy="247063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Rak 142"/>
          <p:cNvCxnSpPr/>
          <p:nvPr/>
        </p:nvCxnSpPr>
        <p:spPr>
          <a:xfrm flipV="1">
            <a:off x="1094389" y="5254747"/>
            <a:ext cx="646806" cy="222892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Rak 143"/>
          <p:cNvCxnSpPr>
            <a:endCxn id="79" idx="0"/>
          </p:cNvCxnSpPr>
          <p:nvPr/>
        </p:nvCxnSpPr>
        <p:spPr>
          <a:xfrm flipH="1">
            <a:off x="1785307" y="4235044"/>
            <a:ext cx="68903" cy="858153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ruta 147"/>
          <p:cNvSpPr txBox="1"/>
          <p:nvPr/>
        </p:nvSpPr>
        <p:spPr>
          <a:xfrm>
            <a:off x="2644995" y="5500141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Code24</a:t>
            </a:r>
            <a:endParaRPr lang="sv-SE" sz="1200" dirty="0"/>
          </a:p>
        </p:txBody>
      </p:sp>
      <p:sp>
        <p:nvSpPr>
          <p:cNvPr id="115" name="textruta 114"/>
          <p:cNvSpPr txBox="1"/>
          <p:nvPr/>
        </p:nvSpPr>
        <p:spPr>
          <a:xfrm>
            <a:off x="2097618" y="4235044"/>
            <a:ext cx="688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Marand</a:t>
            </a:r>
            <a:endParaRPr lang="sv-SE" sz="1200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274">
            <a:off x="5258986" y="1510617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6658" y="1633772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3220" flipH="1">
            <a:off x="5872944" y="2178339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Ellips 77"/>
          <p:cNvSpPr/>
          <p:nvPr/>
        </p:nvSpPr>
        <p:spPr>
          <a:xfrm>
            <a:off x="5987404" y="1853318"/>
            <a:ext cx="194885" cy="2070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textruta 118"/>
          <p:cNvSpPr txBox="1"/>
          <p:nvPr/>
        </p:nvSpPr>
        <p:spPr>
          <a:xfrm>
            <a:off x="5945455" y="2256808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EPIC</a:t>
            </a:r>
          </a:p>
        </p:txBody>
      </p:sp>
      <p:cxnSp>
        <p:nvCxnSpPr>
          <p:cNvPr id="120" name="Rak 119"/>
          <p:cNvCxnSpPr/>
          <p:nvPr/>
        </p:nvCxnSpPr>
        <p:spPr>
          <a:xfrm>
            <a:off x="5748472" y="1816025"/>
            <a:ext cx="362450" cy="127367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Rak 121"/>
          <p:cNvCxnSpPr>
            <a:stCxn id="78" idx="6"/>
          </p:cNvCxnSpPr>
          <p:nvPr/>
        </p:nvCxnSpPr>
        <p:spPr>
          <a:xfrm flipV="1">
            <a:off x="6182289" y="1663251"/>
            <a:ext cx="228409" cy="293584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Rak 122"/>
          <p:cNvCxnSpPr>
            <a:endCxn id="78" idx="4"/>
          </p:cNvCxnSpPr>
          <p:nvPr/>
        </p:nvCxnSpPr>
        <p:spPr>
          <a:xfrm flipV="1">
            <a:off x="5929697" y="2060352"/>
            <a:ext cx="155150" cy="209972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ruta 148"/>
          <p:cNvSpPr txBox="1"/>
          <p:nvPr/>
        </p:nvSpPr>
        <p:spPr>
          <a:xfrm>
            <a:off x="5278743" y="1576319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EPIC</a:t>
            </a:r>
          </a:p>
        </p:txBody>
      </p:sp>
      <p:sp>
        <p:nvSpPr>
          <p:cNvPr id="150" name="textruta 149"/>
          <p:cNvSpPr txBox="1"/>
          <p:nvPr/>
        </p:nvSpPr>
        <p:spPr>
          <a:xfrm>
            <a:off x="6506708" y="1838433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EPIC</a:t>
            </a:r>
          </a:p>
        </p:txBody>
      </p:sp>
      <p:sp>
        <p:nvSpPr>
          <p:cNvPr id="90" name="textruta 89"/>
          <p:cNvSpPr txBox="1"/>
          <p:nvPr/>
        </p:nvSpPr>
        <p:spPr>
          <a:xfrm>
            <a:off x="6445407" y="4413190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C</a:t>
            </a:r>
            <a:r>
              <a:rPr lang="sv-SE" sz="1200" dirty="0" err="1" smtClean="0"/>
              <a:t>erner</a:t>
            </a:r>
            <a:endParaRPr lang="sv-SE" sz="1200" dirty="0" smtClean="0"/>
          </a:p>
        </p:txBody>
      </p:sp>
      <p:sp>
        <p:nvSpPr>
          <p:cNvPr id="100" name="textruta 99"/>
          <p:cNvSpPr txBox="1"/>
          <p:nvPr/>
        </p:nvSpPr>
        <p:spPr>
          <a:xfrm>
            <a:off x="7836296" y="452686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C</a:t>
            </a:r>
            <a:r>
              <a:rPr lang="sv-SE" sz="1200" dirty="0" err="1" smtClean="0"/>
              <a:t>erner</a:t>
            </a:r>
            <a:endParaRPr lang="sv-SE" sz="1200" dirty="0" smtClean="0"/>
          </a:p>
        </p:txBody>
      </p:sp>
      <p:sp>
        <p:nvSpPr>
          <p:cNvPr id="108" name="textruta 107"/>
          <p:cNvSpPr txBox="1"/>
          <p:nvPr/>
        </p:nvSpPr>
        <p:spPr>
          <a:xfrm>
            <a:off x="7660629" y="5428818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C</a:t>
            </a:r>
            <a:r>
              <a:rPr lang="sv-SE" sz="1200" dirty="0" err="1" smtClean="0"/>
              <a:t>erner</a:t>
            </a:r>
            <a:endParaRPr lang="sv-SE" sz="1200" dirty="0" smtClean="0"/>
          </a:p>
        </p:txBody>
      </p:sp>
      <p:sp>
        <p:nvSpPr>
          <p:cNvPr id="109" name="textruta 108"/>
          <p:cNvSpPr txBox="1"/>
          <p:nvPr/>
        </p:nvSpPr>
        <p:spPr>
          <a:xfrm>
            <a:off x="6810732" y="5878576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C</a:t>
            </a:r>
            <a:r>
              <a:rPr lang="sv-SE" sz="1200" dirty="0" err="1" smtClean="0"/>
              <a:t>erner</a:t>
            </a:r>
            <a:endParaRPr lang="sv-SE" sz="1200" dirty="0" smtClean="0"/>
          </a:p>
        </p:txBody>
      </p:sp>
      <p:sp>
        <p:nvSpPr>
          <p:cNvPr id="135" name="textruta 134"/>
          <p:cNvSpPr txBox="1"/>
          <p:nvPr/>
        </p:nvSpPr>
        <p:spPr>
          <a:xfrm>
            <a:off x="6184810" y="511440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C</a:t>
            </a:r>
            <a:r>
              <a:rPr lang="sv-SE" sz="1200" dirty="0" err="1" smtClean="0"/>
              <a:t>erner</a:t>
            </a:r>
            <a:endParaRPr lang="sv-SE" sz="1200" dirty="0" smtClean="0"/>
          </a:p>
        </p:txBody>
      </p:sp>
      <p:cxnSp>
        <p:nvCxnSpPr>
          <p:cNvPr id="138" name="Rak 137"/>
          <p:cNvCxnSpPr>
            <a:endCxn id="96" idx="1"/>
          </p:cNvCxnSpPr>
          <p:nvPr/>
        </p:nvCxnSpPr>
        <p:spPr>
          <a:xfrm flipV="1">
            <a:off x="6698842" y="5055820"/>
            <a:ext cx="460390" cy="26871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Rak 138"/>
          <p:cNvCxnSpPr>
            <a:endCxn id="96" idx="5"/>
          </p:cNvCxnSpPr>
          <p:nvPr/>
        </p:nvCxnSpPr>
        <p:spPr>
          <a:xfrm flipH="1" flipV="1">
            <a:off x="7297037" y="5202216"/>
            <a:ext cx="74338" cy="210850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Rak 139"/>
          <p:cNvCxnSpPr>
            <a:endCxn id="96" idx="3"/>
          </p:cNvCxnSpPr>
          <p:nvPr/>
        </p:nvCxnSpPr>
        <p:spPr>
          <a:xfrm flipV="1">
            <a:off x="6880725" y="5202216"/>
            <a:ext cx="278507" cy="509245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1274">
            <a:off x="7019870" y="2667795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7542" y="2790950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3220" flipH="1">
            <a:off x="7633828" y="3335517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" name="Ellips 164"/>
          <p:cNvSpPr/>
          <p:nvPr/>
        </p:nvSpPr>
        <p:spPr>
          <a:xfrm>
            <a:off x="7748288" y="3010496"/>
            <a:ext cx="194885" cy="2070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6" name="textruta 165"/>
          <p:cNvSpPr txBox="1"/>
          <p:nvPr/>
        </p:nvSpPr>
        <p:spPr>
          <a:xfrm>
            <a:off x="7706339" y="3413986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EPIC</a:t>
            </a:r>
          </a:p>
        </p:txBody>
      </p:sp>
      <p:cxnSp>
        <p:nvCxnSpPr>
          <p:cNvPr id="167" name="Rak 166"/>
          <p:cNvCxnSpPr/>
          <p:nvPr/>
        </p:nvCxnSpPr>
        <p:spPr>
          <a:xfrm>
            <a:off x="7509356" y="2973203"/>
            <a:ext cx="362450" cy="127367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Rak 167"/>
          <p:cNvCxnSpPr>
            <a:stCxn id="165" idx="6"/>
          </p:cNvCxnSpPr>
          <p:nvPr/>
        </p:nvCxnSpPr>
        <p:spPr>
          <a:xfrm flipV="1">
            <a:off x="7943173" y="2820429"/>
            <a:ext cx="228409" cy="293584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Rak 168"/>
          <p:cNvCxnSpPr>
            <a:endCxn id="165" idx="4"/>
          </p:cNvCxnSpPr>
          <p:nvPr/>
        </p:nvCxnSpPr>
        <p:spPr>
          <a:xfrm flipV="1">
            <a:off x="7690581" y="3217530"/>
            <a:ext cx="155150" cy="209972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ruta 169"/>
          <p:cNvSpPr txBox="1"/>
          <p:nvPr/>
        </p:nvSpPr>
        <p:spPr>
          <a:xfrm>
            <a:off x="7039627" y="2733497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EPIC</a:t>
            </a:r>
          </a:p>
        </p:txBody>
      </p:sp>
      <p:sp>
        <p:nvSpPr>
          <p:cNvPr id="171" name="textruta 170"/>
          <p:cNvSpPr txBox="1"/>
          <p:nvPr/>
        </p:nvSpPr>
        <p:spPr>
          <a:xfrm>
            <a:off x="8267592" y="2995611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EPIC</a:t>
            </a:r>
          </a:p>
        </p:txBody>
      </p:sp>
      <p:grpSp>
        <p:nvGrpSpPr>
          <p:cNvPr id="172" name="Grupp 171"/>
          <p:cNvGrpSpPr/>
          <p:nvPr/>
        </p:nvGrpSpPr>
        <p:grpSpPr>
          <a:xfrm>
            <a:off x="6872809" y="1368867"/>
            <a:ext cx="2346671" cy="1650175"/>
            <a:chOff x="4768141" y="150504"/>
            <a:chExt cx="2346671" cy="1650175"/>
          </a:xfrm>
        </p:grpSpPr>
        <p:pic>
          <p:nvPicPr>
            <p:cNvPr id="17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31274">
              <a:off x="4951330" y="237263"/>
              <a:ext cx="662169" cy="488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5773" y="168083"/>
              <a:ext cx="662169" cy="488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25926" flipH="1">
              <a:off x="5821668" y="904985"/>
              <a:ext cx="662169" cy="488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6" name="Ellips 175"/>
            <p:cNvSpPr/>
            <p:nvPr/>
          </p:nvSpPr>
          <p:spPr>
            <a:xfrm>
              <a:off x="5679748" y="579964"/>
              <a:ext cx="194885" cy="20703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7" name="textruta 176"/>
            <p:cNvSpPr txBox="1"/>
            <p:nvPr/>
          </p:nvSpPr>
          <p:spPr>
            <a:xfrm>
              <a:off x="5894179" y="983454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EPIC</a:t>
              </a:r>
            </a:p>
          </p:txBody>
        </p:sp>
        <p:cxnSp>
          <p:nvCxnSpPr>
            <p:cNvPr id="178" name="Rak 177"/>
            <p:cNvCxnSpPr/>
            <p:nvPr/>
          </p:nvCxnSpPr>
          <p:spPr>
            <a:xfrm>
              <a:off x="5440816" y="542671"/>
              <a:ext cx="362450" cy="127367"/>
            </a:xfrm>
            <a:prstGeom prst="line">
              <a:avLst/>
            </a:prstGeom>
            <a:ln w="635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Rak 178"/>
            <p:cNvCxnSpPr>
              <a:stCxn id="176" idx="7"/>
            </p:cNvCxnSpPr>
            <p:nvPr/>
          </p:nvCxnSpPr>
          <p:spPr>
            <a:xfrm flipV="1">
              <a:off x="5846093" y="168083"/>
              <a:ext cx="262448" cy="442200"/>
            </a:xfrm>
            <a:prstGeom prst="line">
              <a:avLst/>
            </a:prstGeom>
            <a:ln w="635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Rak 179"/>
            <p:cNvCxnSpPr>
              <a:endCxn id="176" idx="3"/>
            </p:cNvCxnSpPr>
            <p:nvPr/>
          </p:nvCxnSpPr>
          <p:spPr>
            <a:xfrm flipV="1">
              <a:off x="5267175" y="756679"/>
              <a:ext cx="441113" cy="365275"/>
            </a:xfrm>
            <a:prstGeom prst="line">
              <a:avLst/>
            </a:prstGeom>
            <a:ln w="635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ruta 180"/>
            <p:cNvSpPr txBox="1"/>
            <p:nvPr/>
          </p:nvSpPr>
          <p:spPr>
            <a:xfrm>
              <a:off x="4971087" y="302965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EPIC</a:t>
              </a:r>
            </a:p>
          </p:txBody>
        </p:sp>
        <p:sp>
          <p:nvSpPr>
            <p:cNvPr id="182" name="textruta 181"/>
            <p:cNvSpPr txBox="1"/>
            <p:nvPr/>
          </p:nvSpPr>
          <p:spPr>
            <a:xfrm>
              <a:off x="6199052" y="565079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EPIC</a:t>
              </a:r>
            </a:p>
          </p:txBody>
        </p:sp>
        <p:sp>
          <p:nvSpPr>
            <p:cNvPr id="124" name="textruta 123"/>
            <p:cNvSpPr txBox="1"/>
            <p:nvPr/>
          </p:nvSpPr>
          <p:spPr>
            <a:xfrm>
              <a:off x="4768141" y="888424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EPIC</a:t>
              </a:r>
            </a:p>
          </p:txBody>
        </p:sp>
        <p:cxnSp>
          <p:nvCxnSpPr>
            <p:cNvPr id="125" name="Rak 124"/>
            <p:cNvCxnSpPr>
              <a:stCxn id="165" idx="0"/>
              <a:endCxn id="176" idx="4"/>
            </p:cNvCxnSpPr>
            <p:nvPr/>
          </p:nvCxnSpPr>
          <p:spPr>
            <a:xfrm flipV="1">
              <a:off x="5741063" y="786998"/>
              <a:ext cx="36128" cy="1013681"/>
            </a:xfrm>
            <a:prstGeom prst="line">
              <a:avLst/>
            </a:prstGeom>
            <a:ln w="635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ruta 132"/>
            <p:cNvSpPr txBox="1"/>
            <p:nvPr/>
          </p:nvSpPr>
          <p:spPr>
            <a:xfrm>
              <a:off x="6607942" y="1400554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EPIC</a:t>
              </a:r>
            </a:p>
          </p:txBody>
        </p:sp>
      </p:grpSp>
      <p:sp>
        <p:nvSpPr>
          <p:cNvPr id="183" name="textruta 182"/>
          <p:cNvSpPr txBox="1"/>
          <p:nvPr/>
        </p:nvSpPr>
        <p:spPr>
          <a:xfrm>
            <a:off x="3722274" y="6217199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Noûsco</a:t>
            </a:r>
            <a:endParaRPr lang="sv-SE" sz="1200" dirty="0"/>
          </a:p>
        </p:txBody>
      </p:sp>
      <p:sp>
        <p:nvSpPr>
          <p:cNvPr id="184" name="textruta 183"/>
          <p:cNvSpPr txBox="1"/>
          <p:nvPr/>
        </p:nvSpPr>
        <p:spPr>
          <a:xfrm>
            <a:off x="3283930" y="5424716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EtherCIS</a:t>
            </a:r>
            <a:endParaRPr lang="sv-SE" sz="1200" dirty="0"/>
          </a:p>
        </p:txBody>
      </p:sp>
      <p:sp>
        <p:nvSpPr>
          <p:cNvPr id="185" name="textruta 184"/>
          <p:cNvSpPr txBox="1"/>
          <p:nvPr/>
        </p:nvSpPr>
        <p:spPr>
          <a:xfrm>
            <a:off x="3835171" y="4817581"/>
            <a:ext cx="120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New </a:t>
            </a:r>
            <a:r>
              <a:rPr lang="sv-SE" sz="1200" dirty="0" err="1" smtClean="0"/>
              <a:t>openEHR</a:t>
            </a:r>
            <a:r>
              <a:rPr lang="sv-SE" sz="1200" dirty="0" smtClean="0"/>
              <a:t>-</a:t>
            </a:r>
          </a:p>
          <a:p>
            <a:r>
              <a:rPr lang="sv-SE" sz="1200" dirty="0" err="1" smtClean="0"/>
              <a:t>based</a:t>
            </a:r>
            <a:r>
              <a:rPr lang="sv-SE" sz="1200" dirty="0" smtClean="0"/>
              <a:t> system</a:t>
            </a:r>
            <a:r>
              <a:rPr lang="sv-SE" sz="1200" dirty="0" smtClean="0"/>
              <a:t>?</a:t>
            </a:r>
            <a:endParaRPr lang="sv-SE" sz="1200" dirty="0"/>
          </a:p>
        </p:txBody>
      </p:sp>
      <p:sp>
        <p:nvSpPr>
          <p:cNvPr id="186" name="textruta 185"/>
          <p:cNvSpPr txBox="1"/>
          <p:nvPr/>
        </p:nvSpPr>
        <p:spPr>
          <a:xfrm>
            <a:off x="2227622" y="1616745"/>
            <a:ext cx="28050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" sz="1400" dirty="0">
                <a:ea typeface="Calibri"/>
                <a:cs typeface="Calibri"/>
                <a:sym typeface="Calibri"/>
              </a:rPr>
              <a:t>Where are you? </a:t>
            </a:r>
            <a:endParaRPr lang="sv" sz="1400" dirty="0" smtClean="0">
              <a:ea typeface="Calibri"/>
              <a:cs typeface="Calibri"/>
              <a:sym typeface="Calibri"/>
            </a:endParaRPr>
          </a:p>
          <a:p>
            <a:r>
              <a:rPr lang="sv" sz="1400" dirty="0" smtClean="0">
                <a:ea typeface="Calibri"/>
                <a:cs typeface="Calibri"/>
                <a:sym typeface="Calibri"/>
              </a:rPr>
              <a:t>W</a:t>
            </a:r>
            <a:r>
              <a:rPr lang="sv-SE" sz="1400" dirty="0">
                <a:ea typeface="Calibri"/>
                <a:cs typeface="Calibri"/>
                <a:sym typeface="Calibri"/>
              </a:rPr>
              <a:t>h</a:t>
            </a:r>
            <a:r>
              <a:rPr lang="sv" sz="1400" dirty="0">
                <a:ea typeface="Calibri"/>
                <a:cs typeface="Calibri"/>
                <a:sym typeface="Calibri"/>
              </a:rPr>
              <a:t>ere do you want to be? </a:t>
            </a:r>
            <a:endParaRPr lang="sv" sz="1400" dirty="0" smtClean="0">
              <a:ea typeface="Calibri"/>
              <a:cs typeface="Calibri"/>
              <a:sym typeface="Calibri"/>
            </a:endParaRPr>
          </a:p>
          <a:p>
            <a:r>
              <a:rPr lang="en-US" sz="1400" dirty="0" smtClean="0">
                <a:ea typeface="Calibri"/>
                <a:cs typeface="Calibri"/>
                <a:sym typeface="Calibri"/>
              </a:rPr>
              <a:t>What </a:t>
            </a:r>
            <a:r>
              <a:rPr lang="en-US" sz="1400" dirty="0">
                <a:ea typeface="Calibri"/>
                <a:cs typeface="Calibri"/>
                <a:sym typeface="Calibri"/>
              </a:rPr>
              <a:t>you want to do? </a:t>
            </a:r>
            <a:endParaRPr lang="en-US" sz="1400" dirty="0" smtClean="0">
              <a:ea typeface="Calibri"/>
              <a:cs typeface="Calibri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 smtClean="0"/>
              <a:t>App</a:t>
            </a:r>
            <a:r>
              <a:rPr lang="sv-SE" sz="1400" dirty="0" smtClean="0"/>
              <a:t> </a:t>
            </a:r>
            <a:r>
              <a:rPr lang="sv-SE" sz="1400" dirty="0" err="1" smtClean="0"/>
              <a:t>delveloper</a:t>
            </a:r>
            <a:r>
              <a:rPr lang="sv-SE" sz="140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Healthcare provider</a:t>
            </a:r>
            <a:r>
              <a:rPr lang="sv-SE" sz="1400" dirty="0" smtClean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EHR system provider/</a:t>
            </a:r>
            <a:r>
              <a:rPr lang="sv-SE" sz="1400" dirty="0" err="1"/>
              <a:t>vendor</a:t>
            </a:r>
            <a:r>
              <a:rPr lang="sv-SE" sz="140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External</a:t>
            </a:r>
            <a:r>
              <a:rPr lang="sv-SE" sz="1400" dirty="0"/>
              <a:t> </a:t>
            </a:r>
            <a:r>
              <a:rPr lang="sv-SE" sz="1400" dirty="0" err="1"/>
              <a:t>infromation</a:t>
            </a:r>
            <a:r>
              <a:rPr lang="sv-SE" sz="1400" dirty="0"/>
              <a:t> provider? </a:t>
            </a:r>
            <a:br>
              <a:rPr lang="sv-SE" sz="1400" dirty="0"/>
            </a:br>
            <a:r>
              <a:rPr lang="sv-SE" sz="1400" dirty="0"/>
              <a:t>(</a:t>
            </a:r>
            <a:r>
              <a:rPr lang="sv-SE" sz="1400" dirty="0" err="1"/>
              <a:t>e.g</a:t>
            </a:r>
            <a:r>
              <a:rPr lang="sv-SE" sz="1400" dirty="0"/>
              <a:t>. </a:t>
            </a:r>
            <a:r>
              <a:rPr lang="sv-SE" sz="1400" dirty="0" err="1"/>
              <a:t>lab</a:t>
            </a:r>
            <a:r>
              <a:rPr lang="sv-SE" sz="1400" dirty="0"/>
              <a:t> or </a:t>
            </a:r>
            <a:r>
              <a:rPr lang="sv-SE" sz="1400" dirty="0" err="1"/>
              <a:t>pathology</a:t>
            </a:r>
            <a:r>
              <a:rPr lang="sv-SE" sz="1400" dirty="0"/>
              <a:t> service</a:t>
            </a:r>
            <a:r>
              <a:rPr lang="sv-SE" sz="1400" dirty="0" smtClean="0"/>
              <a:t>)</a:t>
            </a:r>
            <a:endParaRPr lang="sv-SE" sz="1400" dirty="0"/>
          </a:p>
        </p:txBody>
      </p:sp>
      <p:sp>
        <p:nvSpPr>
          <p:cNvPr id="2" name="Rektangel 1"/>
          <p:cNvSpPr/>
          <p:nvPr/>
        </p:nvSpPr>
        <p:spPr>
          <a:xfrm>
            <a:off x="0" y="1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" sz="2800" b="1" dirty="0">
                <a:ea typeface="Calibri"/>
                <a:cs typeface="Calibri"/>
                <a:sym typeface="Calibri"/>
              </a:rPr>
              <a:t>Int</a:t>
            </a:r>
            <a:r>
              <a:rPr lang="sv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er</a:t>
            </a:r>
            <a:r>
              <a:rPr lang="sv" sz="2800" b="1" dirty="0">
                <a:ea typeface="Calibri"/>
                <a:cs typeface="Calibri"/>
                <a:sym typeface="Calibri"/>
              </a:rPr>
              <a:t>operability vs Int</a:t>
            </a:r>
            <a:r>
              <a:rPr lang="sv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ra</a:t>
            </a:r>
            <a:r>
              <a:rPr lang="sv" sz="2800" b="1" dirty="0">
                <a:ea typeface="Calibri"/>
                <a:cs typeface="Calibri"/>
                <a:sym typeface="Calibri"/>
              </a:rPr>
              <a:t>operability</a:t>
            </a:r>
            <a:r>
              <a:rPr lang="sv" b="1" dirty="0">
                <a:ea typeface="Calibri"/>
                <a:cs typeface="Calibri"/>
                <a:sym typeface="Calibri"/>
              </a:rPr>
              <a:t/>
            </a:r>
            <a:br>
              <a:rPr lang="sv" b="1" dirty="0">
                <a:ea typeface="Calibri"/>
                <a:cs typeface="Calibri"/>
                <a:sym typeface="Calibri"/>
              </a:rPr>
            </a:br>
            <a:r>
              <a:rPr lang="sv" sz="1600" dirty="0">
                <a:ea typeface="Calibri"/>
                <a:cs typeface="Calibri"/>
                <a:sym typeface="Calibri"/>
              </a:rPr>
              <a:t>C</a:t>
            </a:r>
            <a:r>
              <a:rPr lang="sv-SE" sz="1600" dirty="0">
                <a:ea typeface="Calibri"/>
                <a:cs typeface="Calibri"/>
                <a:sym typeface="Calibri"/>
              </a:rPr>
              <a:t>a</a:t>
            </a:r>
            <a:r>
              <a:rPr lang="sv" sz="1600" dirty="0">
                <a:ea typeface="Calibri"/>
                <a:cs typeface="Calibri"/>
                <a:sym typeface="Calibri"/>
              </a:rPr>
              <a:t>n you </a:t>
            </a:r>
            <a:r>
              <a:rPr lang="sv" sz="1600" b="1" dirty="0">
                <a:ea typeface="Calibri"/>
                <a:cs typeface="Calibri"/>
                <a:sym typeface="Calibri"/>
              </a:rPr>
              <a:t>get inside</a:t>
            </a:r>
            <a:r>
              <a:rPr lang="sv" sz="1600" dirty="0">
                <a:ea typeface="Calibri"/>
                <a:cs typeface="Calibri"/>
                <a:sym typeface="Calibri"/>
              </a:rPr>
              <a:t> the </a:t>
            </a:r>
            <a:r>
              <a:rPr lang="sv" sz="1600" dirty="0" smtClean="0">
                <a:ea typeface="Calibri"/>
                <a:cs typeface="Calibri"/>
                <a:sym typeface="Calibri"/>
              </a:rPr>
              <a:t>”the walls of semantic difference” </a:t>
            </a:r>
            <a:br>
              <a:rPr lang="sv" sz="1600" dirty="0" smtClean="0">
                <a:ea typeface="Calibri"/>
                <a:cs typeface="Calibri"/>
                <a:sym typeface="Calibri"/>
              </a:rPr>
            </a:br>
            <a:r>
              <a:rPr lang="sv" sz="1600" b="1" dirty="0" smtClean="0">
                <a:ea typeface="Calibri"/>
                <a:cs typeface="Calibri"/>
                <a:sym typeface="Calibri"/>
              </a:rPr>
              <a:t>or just </a:t>
            </a:r>
            <a:r>
              <a:rPr lang="sv" sz="1600" b="1" dirty="0">
                <a:ea typeface="Calibri"/>
                <a:cs typeface="Calibri"/>
                <a:sym typeface="Calibri"/>
              </a:rPr>
              <a:t>peek in</a:t>
            </a:r>
            <a:r>
              <a:rPr lang="sv" sz="1600" dirty="0">
                <a:ea typeface="Calibri"/>
                <a:cs typeface="Calibri"/>
                <a:sym typeface="Calibri"/>
              </a:rPr>
              <a:t> and interact through </a:t>
            </a:r>
            <a:r>
              <a:rPr lang="sv" sz="1600" dirty="0" smtClean="0">
                <a:ea typeface="Calibri"/>
                <a:cs typeface="Calibri"/>
                <a:sym typeface="Calibri"/>
              </a:rPr>
              <a:t>vendor-selected API-holes </a:t>
            </a:r>
            <a:r>
              <a:rPr lang="sv" sz="1600" dirty="0">
                <a:ea typeface="Calibri"/>
                <a:cs typeface="Calibri"/>
                <a:sym typeface="Calibri"/>
              </a:rPr>
              <a:t>and GUI? </a:t>
            </a:r>
            <a:endParaRPr lang="sv" sz="1600" dirty="0" smtClean="0">
              <a:ea typeface="Calibri"/>
              <a:cs typeface="Calibri"/>
              <a:sym typeface="Calibri"/>
            </a:endParaRPr>
          </a:p>
          <a:p>
            <a:pPr algn="ctr"/>
            <a:r>
              <a:rPr lang="sv" sz="1600" dirty="0" smtClean="0">
                <a:ea typeface="Calibri"/>
                <a:cs typeface="Calibri"/>
                <a:sym typeface="Calibri"/>
              </a:rPr>
              <a:t>C</a:t>
            </a:r>
            <a:r>
              <a:rPr lang="sv-SE" sz="1600" dirty="0" smtClean="0">
                <a:ea typeface="Calibri"/>
                <a:cs typeface="Calibri"/>
                <a:sym typeface="Calibri"/>
              </a:rPr>
              <a:t>a</a:t>
            </a:r>
            <a:r>
              <a:rPr lang="sv" sz="1600" dirty="0" smtClean="0">
                <a:ea typeface="Calibri"/>
                <a:cs typeface="Calibri"/>
                <a:sym typeface="Calibri"/>
              </a:rPr>
              <a:t>n you do a lossless move of entire healtth records between systems?</a:t>
            </a:r>
            <a:endParaRPr lang="sv-SE" sz="1400" dirty="0"/>
          </a:p>
        </p:txBody>
      </p:sp>
      <p:cxnSp>
        <p:nvCxnSpPr>
          <p:cNvPr id="126" name="Rak 125"/>
          <p:cNvCxnSpPr>
            <a:stCxn id="96" idx="7"/>
          </p:cNvCxnSpPr>
          <p:nvPr/>
        </p:nvCxnSpPr>
        <p:spPr>
          <a:xfrm flipV="1">
            <a:off x="7297037" y="4523633"/>
            <a:ext cx="341996" cy="532187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Rak 131"/>
          <p:cNvCxnSpPr/>
          <p:nvPr/>
        </p:nvCxnSpPr>
        <p:spPr>
          <a:xfrm flipV="1">
            <a:off x="8505717" y="2161778"/>
            <a:ext cx="913491" cy="45473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Rak 141"/>
          <p:cNvCxnSpPr/>
          <p:nvPr/>
        </p:nvCxnSpPr>
        <p:spPr>
          <a:xfrm flipV="1">
            <a:off x="9041927" y="2060351"/>
            <a:ext cx="377281" cy="340749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Rak 144"/>
          <p:cNvCxnSpPr>
            <a:stCxn id="90" idx="3"/>
          </p:cNvCxnSpPr>
          <p:nvPr/>
        </p:nvCxnSpPr>
        <p:spPr>
          <a:xfrm>
            <a:off x="7085326" y="4551690"/>
            <a:ext cx="151387" cy="516285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364">
            <a:off x="8134500" y="5484177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17" y="6187676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" name="Ellips 153"/>
          <p:cNvSpPr/>
          <p:nvPr/>
        </p:nvSpPr>
        <p:spPr>
          <a:xfrm>
            <a:off x="8777964" y="6187676"/>
            <a:ext cx="194885" cy="2070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5" name="textruta 154"/>
          <p:cNvSpPr txBox="1"/>
          <p:nvPr/>
        </p:nvSpPr>
        <p:spPr>
          <a:xfrm>
            <a:off x="8092679" y="5575365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C</a:t>
            </a:r>
            <a:r>
              <a:rPr lang="sv-SE" sz="1200" dirty="0" err="1" smtClean="0"/>
              <a:t>erner</a:t>
            </a:r>
            <a:endParaRPr lang="sv-SE" sz="1200" dirty="0" smtClean="0"/>
          </a:p>
        </p:txBody>
      </p:sp>
      <p:sp>
        <p:nvSpPr>
          <p:cNvPr id="159" name="textruta 158"/>
          <p:cNvSpPr txBox="1"/>
          <p:nvPr/>
        </p:nvSpPr>
        <p:spPr>
          <a:xfrm>
            <a:off x="7832082" y="6276578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C</a:t>
            </a:r>
            <a:r>
              <a:rPr lang="sv-SE" sz="1200" dirty="0" err="1" smtClean="0"/>
              <a:t>erner</a:t>
            </a:r>
            <a:endParaRPr lang="sv-SE" sz="1200" dirty="0" smtClean="0"/>
          </a:p>
        </p:txBody>
      </p:sp>
      <p:cxnSp>
        <p:nvCxnSpPr>
          <p:cNvPr id="160" name="Rak 159"/>
          <p:cNvCxnSpPr/>
          <p:nvPr/>
        </p:nvCxnSpPr>
        <p:spPr>
          <a:xfrm flipV="1">
            <a:off x="8346114" y="6217995"/>
            <a:ext cx="460390" cy="26871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Rak 187"/>
          <p:cNvCxnSpPr>
            <a:endCxn id="154" idx="5"/>
          </p:cNvCxnSpPr>
          <p:nvPr/>
        </p:nvCxnSpPr>
        <p:spPr>
          <a:xfrm flipH="1" flipV="1">
            <a:off x="8944309" y="6364391"/>
            <a:ext cx="286258" cy="254622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Rak 189"/>
          <p:cNvCxnSpPr>
            <a:stCxn id="154" idx="7"/>
          </p:cNvCxnSpPr>
          <p:nvPr/>
        </p:nvCxnSpPr>
        <p:spPr>
          <a:xfrm flipV="1">
            <a:off x="8944309" y="5685808"/>
            <a:ext cx="341996" cy="532187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Rak 190"/>
          <p:cNvCxnSpPr>
            <a:stCxn id="155" idx="3"/>
          </p:cNvCxnSpPr>
          <p:nvPr/>
        </p:nvCxnSpPr>
        <p:spPr>
          <a:xfrm>
            <a:off x="8732598" y="5713865"/>
            <a:ext cx="151387" cy="516285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136" y="6281234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" name="textruta 192"/>
          <p:cNvSpPr txBox="1"/>
          <p:nvPr/>
        </p:nvSpPr>
        <p:spPr>
          <a:xfrm>
            <a:off x="286011" y="6356659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Code24</a:t>
            </a:r>
            <a:endParaRPr lang="sv-SE" sz="1200" dirty="0"/>
          </a:p>
        </p:txBody>
      </p:sp>
      <p:pic>
        <p:nvPicPr>
          <p:cNvPr id="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8713">
            <a:off x="64920" y="5700045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" name="textruta 194"/>
          <p:cNvSpPr txBox="1"/>
          <p:nvPr/>
        </p:nvSpPr>
        <p:spPr>
          <a:xfrm>
            <a:off x="-6261" y="5678667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DIPS</a:t>
            </a:r>
            <a:endParaRPr lang="sv-SE" sz="1200" dirty="0"/>
          </a:p>
        </p:txBody>
      </p:sp>
      <p:cxnSp>
        <p:nvCxnSpPr>
          <p:cNvPr id="196" name="Rak 195"/>
          <p:cNvCxnSpPr/>
          <p:nvPr/>
        </p:nvCxnSpPr>
        <p:spPr>
          <a:xfrm flipV="1">
            <a:off x="-1025379" y="6303228"/>
            <a:ext cx="1311390" cy="91482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Rak 196"/>
          <p:cNvCxnSpPr/>
          <p:nvPr/>
        </p:nvCxnSpPr>
        <p:spPr>
          <a:xfrm flipV="1">
            <a:off x="-489169" y="6109246"/>
            <a:ext cx="741152" cy="356452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2246" flipH="1">
            <a:off x="172095" y="3373740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871" flipH="1">
            <a:off x="447303" y="2540652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Ellips 201"/>
          <p:cNvSpPr/>
          <p:nvPr/>
        </p:nvSpPr>
        <p:spPr>
          <a:xfrm>
            <a:off x="-5162" y="3183709"/>
            <a:ext cx="194885" cy="2070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3" name="textruta 202"/>
          <p:cNvSpPr txBox="1"/>
          <p:nvPr/>
        </p:nvSpPr>
        <p:spPr>
          <a:xfrm>
            <a:off x="700442" y="268507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VistA</a:t>
            </a:r>
            <a:endParaRPr lang="sv-SE" sz="1200" dirty="0" smtClean="0"/>
          </a:p>
        </p:txBody>
      </p:sp>
      <p:cxnSp>
        <p:nvCxnSpPr>
          <p:cNvPr id="206" name="Rak 205"/>
          <p:cNvCxnSpPr>
            <a:endCxn id="202" idx="1"/>
          </p:cNvCxnSpPr>
          <p:nvPr/>
        </p:nvCxnSpPr>
        <p:spPr>
          <a:xfrm flipV="1">
            <a:off x="-437012" y="3214028"/>
            <a:ext cx="460390" cy="26871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Rak 206"/>
          <p:cNvCxnSpPr>
            <a:endCxn id="202" idx="5"/>
          </p:cNvCxnSpPr>
          <p:nvPr/>
        </p:nvCxnSpPr>
        <p:spPr>
          <a:xfrm flipH="1" flipV="1">
            <a:off x="161183" y="3360424"/>
            <a:ext cx="74338" cy="210850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Rak 207"/>
          <p:cNvCxnSpPr>
            <a:endCxn id="202" idx="3"/>
          </p:cNvCxnSpPr>
          <p:nvPr/>
        </p:nvCxnSpPr>
        <p:spPr>
          <a:xfrm flipV="1">
            <a:off x="-255129" y="3360424"/>
            <a:ext cx="278507" cy="509245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Rak 208"/>
          <p:cNvCxnSpPr>
            <a:stCxn id="202" idx="7"/>
          </p:cNvCxnSpPr>
          <p:nvPr/>
        </p:nvCxnSpPr>
        <p:spPr>
          <a:xfrm flipV="1">
            <a:off x="161183" y="2681841"/>
            <a:ext cx="341996" cy="532187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Rak 209"/>
          <p:cNvCxnSpPr/>
          <p:nvPr/>
        </p:nvCxnSpPr>
        <p:spPr>
          <a:xfrm>
            <a:off x="-50528" y="2709898"/>
            <a:ext cx="151387" cy="516285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textruta 210"/>
          <p:cNvSpPr txBox="1"/>
          <p:nvPr/>
        </p:nvSpPr>
        <p:spPr>
          <a:xfrm>
            <a:off x="419977" y="338723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VistA</a:t>
            </a:r>
            <a:endParaRPr lang="sv-SE" sz="1200" dirty="0" smtClean="0"/>
          </a:p>
        </p:txBody>
      </p:sp>
      <p:sp>
        <p:nvSpPr>
          <p:cNvPr id="2060" name="Frihandsfigur 2059"/>
          <p:cNvSpPr/>
          <p:nvPr/>
        </p:nvSpPr>
        <p:spPr>
          <a:xfrm>
            <a:off x="1802167" y="5246703"/>
            <a:ext cx="2361460" cy="1033642"/>
          </a:xfrm>
          <a:custGeom>
            <a:avLst/>
            <a:gdLst>
              <a:gd name="connsiteX0" fmla="*/ 2361460 w 2361460"/>
              <a:gd name="connsiteY0" fmla="*/ 479394 h 1033642"/>
              <a:gd name="connsiteX1" fmla="*/ 1083076 w 2361460"/>
              <a:gd name="connsiteY1" fmla="*/ 1020932 h 1033642"/>
              <a:gd name="connsiteX2" fmla="*/ 0 w 2361460"/>
              <a:gd name="connsiteY2" fmla="*/ 0 h 103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1460" h="1033642">
                <a:moveTo>
                  <a:pt x="2361460" y="479394"/>
                </a:moveTo>
                <a:cubicBezTo>
                  <a:pt x="1919056" y="790112"/>
                  <a:pt x="1476653" y="1100831"/>
                  <a:pt x="1083076" y="1020932"/>
                </a:cubicBezTo>
                <a:cubicBezTo>
                  <a:pt x="689499" y="941033"/>
                  <a:pt x="344749" y="470516"/>
                  <a:pt x="0" y="0"/>
                </a:cubicBezTo>
              </a:path>
            </a:pathLst>
          </a:custGeom>
          <a:noFill/>
          <a:ln w="25400">
            <a:solidFill>
              <a:schemeClr val="accent3">
                <a:lumMod val="40000"/>
                <a:lumOff val="60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974" flipH="1">
            <a:off x="1260710" y="6467749"/>
            <a:ext cx="662169" cy="4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" name="textruta 213"/>
          <p:cNvSpPr txBox="1"/>
          <p:nvPr/>
        </p:nvSpPr>
        <p:spPr>
          <a:xfrm>
            <a:off x="1257987" y="6573575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Noûsco</a:t>
            </a:r>
            <a:endParaRPr lang="sv-SE" sz="1200" dirty="0"/>
          </a:p>
        </p:txBody>
      </p:sp>
      <p:cxnSp>
        <p:nvCxnSpPr>
          <p:cNvPr id="215" name="Rak 214"/>
          <p:cNvCxnSpPr>
            <a:stCxn id="79" idx="4"/>
          </p:cNvCxnSpPr>
          <p:nvPr/>
        </p:nvCxnSpPr>
        <p:spPr>
          <a:xfrm flipH="1">
            <a:off x="1484972" y="5300231"/>
            <a:ext cx="300335" cy="1219142"/>
          </a:xfrm>
          <a:prstGeom prst="line">
            <a:avLst/>
          </a:prstGeom>
          <a:ln w="635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6" name="Picture 2" descr="C:\Users\6b24\AppData\Local\Microsoft\Windows\Temporary Internet Files\Content.IE5\VZANSTCN\Doctor-ic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23" y="2466397"/>
            <a:ext cx="291019" cy="29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974" flipH="1">
            <a:off x="4883038" y="2721881"/>
            <a:ext cx="330842" cy="24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50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5725" y="762000"/>
            <a:ext cx="9077325" cy="5762624"/>
          </a:xfrm>
        </p:spPr>
        <p:txBody>
          <a:bodyPr>
            <a:noAutofit/>
          </a:bodyPr>
          <a:lstStyle/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continuum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not black/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white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degree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b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pain? </a:t>
            </a:r>
          </a:p>
          <a:p>
            <a:pPr lvl="1"/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variation in input  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 on 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sv-SE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endParaRPr lang="sv-SE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variation 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output 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focus on 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sv-SE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endParaRPr lang="sv-SE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sv-SE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operability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focused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HL7 FHIR, HL7 V2 </a:t>
            </a:r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messaging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sv-S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Focus: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messaging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. ”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sual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mappings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amiliar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system providers etc.</a:t>
            </a:r>
          </a:p>
          <a:p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sv-SE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operability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focused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openEHR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HL7 CIMI (long term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		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Focus: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workload</a:t>
            </a:r>
            <a:endParaRPr lang="sv-S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Easy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competing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systems)</a:t>
            </a: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Approaches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somwhere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inbetween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or all over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continuum: 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HL7 CIMI, ISO 13606 etc.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488" indent="0">
              <a:buNone/>
            </a:pPr>
            <a:endParaRPr lang="sv-S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33375" y="38640"/>
            <a:ext cx="8505825" cy="561436"/>
          </a:xfrm>
        </p:spPr>
        <p:txBody>
          <a:bodyPr/>
          <a:lstStyle/>
          <a:p>
            <a:pPr algn="ctr"/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 Int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vs Int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operability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5725" y="676275"/>
            <a:ext cx="9077325" cy="5848349"/>
          </a:xfrm>
        </p:spPr>
        <p:txBody>
          <a:bodyPr>
            <a:noAutofit/>
          </a:bodyPr>
          <a:lstStyle/>
          <a:p>
            <a:pPr lvl="1"/>
            <a:endParaRPr lang="sv-S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competent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systems provider(s)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lvl="1"/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(and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stay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specify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int</a:t>
            </a:r>
            <a:r>
              <a:rPr lang="sv-SE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b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you’ll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get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international (and national)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varies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lot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 </a:t>
            </a:r>
            <a:r>
              <a:rPr lang="sv-SE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sv-SE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  <a:r>
              <a:rPr lang="sv-SE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sv-SE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int</a:t>
            </a:r>
            <a:r>
              <a:rPr lang="sv-SE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internal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tell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it.</a:t>
            </a:r>
          </a:p>
          <a:p>
            <a:pPr lvl="1"/>
            <a:endParaRPr lang="sv-S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decisions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(implementation/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configuration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) inside EHR systems?</a:t>
            </a:r>
          </a:p>
          <a:p>
            <a:pPr lvl="1"/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b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</a:t>
            </a:r>
            <a:r>
              <a:rPr lang="sv-SE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er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operability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!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</a:t>
            </a:r>
            <a:r>
              <a:rPr lang="sv-SE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operability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interest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system provider(s). </a:t>
            </a:r>
          </a:p>
          <a:p>
            <a:pPr lvl="1"/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lot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b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Might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get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</a:t>
            </a:r>
            <a:r>
              <a:rPr lang="sv-SE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operability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you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know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what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you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are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asking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for, and </a:t>
            </a:r>
            <a:r>
              <a:rPr lang="sv-SE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why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lvl="1"/>
            <a:endParaRPr lang="sv-S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33375" y="38640"/>
            <a:ext cx="8505825" cy="561436"/>
          </a:xfrm>
        </p:spPr>
        <p:txBody>
          <a:bodyPr/>
          <a:lstStyle/>
          <a:p>
            <a:pPr algn="ctr"/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 Int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vs Int</a:t>
            </a:r>
            <a:r>
              <a:rPr lang="sv-S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v-S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operability</a:t>
            </a:r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17731</TotalTime>
  <Words>1086</Words>
  <Application>Microsoft Office PowerPoint</Application>
  <PresentationFormat>Bildspel på skärmen (4:3)</PresentationFormat>
  <Paragraphs>273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blank</vt:lpstr>
      <vt:lpstr>PowerPoint-presentation</vt:lpstr>
      <vt:lpstr>Interoperability vs Intraoperability</vt:lpstr>
      <vt:lpstr>Interoperability vs Intraoperability</vt:lpstr>
      <vt:lpstr>PowerPoint-presentation</vt:lpstr>
      <vt:lpstr>PowerPoint-presentation</vt:lpstr>
      <vt:lpstr>PowerPoint-presentation</vt:lpstr>
      <vt:lpstr>PowerPoint-presentation</vt:lpstr>
      <vt:lpstr>When to use what? Inter- vs Intra-operability? </vt:lpstr>
      <vt:lpstr>When to use what? Inter- vs Intra-operability? </vt:lpstr>
      <vt:lpstr>PowerPoint-presentation</vt:lpstr>
      <vt:lpstr>Options when using FHIR and openEHR</vt:lpstr>
      <vt:lpstr>PowerPoint-presentation</vt:lpstr>
      <vt:lpstr>Extra slides if needed</vt:lpstr>
      <vt:lpstr>Interoperability vs Intraoperability Can you get inside the wall or just peek in and interact through API-holes and GUI? Where are you? Where do you want to be?  (Depends on who you are and what you want to do)</vt:lpstr>
      <vt:lpstr>PowerPoint-presentation</vt:lpstr>
    </vt:vector>
  </TitlesOfParts>
  <Company>Region Östergötland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Sundvall Erik</dc:creator>
  <cp:lastModifiedBy>Sundvall Erik</cp:lastModifiedBy>
  <cp:revision>104</cp:revision>
  <dcterms:created xsi:type="dcterms:W3CDTF">2016-03-17T09:44:22Z</dcterms:created>
  <dcterms:modified xsi:type="dcterms:W3CDTF">2016-09-05T11:02:30Z</dcterms:modified>
</cp:coreProperties>
</file>