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5" r:id="rId2"/>
    <p:sldId id="630" r:id="rId3"/>
    <p:sldId id="613" r:id="rId4"/>
    <p:sldId id="574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32" r:id="rId15"/>
    <p:sldId id="633" r:id="rId16"/>
    <p:sldId id="631" r:id="rId17"/>
    <p:sldId id="623" r:id="rId18"/>
    <p:sldId id="624" r:id="rId19"/>
    <p:sldId id="625" r:id="rId20"/>
    <p:sldId id="626" r:id="rId21"/>
    <p:sldId id="627" r:id="rId22"/>
    <p:sldId id="628" r:id="rId23"/>
    <p:sldId id="584" r:id="rId24"/>
  </p:sldIdLst>
  <p:sldSz cx="9144000" cy="6858000" type="screen4x3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00"/>
    <a:srgbClr val="4D4D4D"/>
    <a:srgbClr val="772D35"/>
    <a:srgbClr val="77332B"/>
    <a:srgbClr val="CB193B"/>
    <a:srgbClr val="EAEAE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873" autoAdjust="0"/>
  </p:normalViewPr>
  <p:slideViewPr>
    <p:cSldViewPr>
      <p:cViewPr varScale="1">
        <p:scale>
          <a:sx n="70" d="100"/>
          <a:sy n="70" d="100"/>
        </p:scale>
        <p:origin x="1220" y="68"/>
      </p:cViewPr>
      <p:guideLst>
        <p:guide orient="horz" pos="2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 i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 i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 i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82125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 i="0">
                <a:latin typeface="+mj-lt"/>
                <a:ea typeface="ＭＳ Ｐゴシック" pitchFamily="33" charset="-128"/>
                <a:cs typeface="+mn-cs"/>
              </a:defRPr>
            </a:lvl1pPr>
          </a:lstStyle>
          <a:p>
            <a:pPr>
              <a:defRPr/>
            </a:pPr>
            <a:fld id="{72080459-2EA9-4841-B642-FBE969C9AF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04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1063"/>
            <a:ext cx="502126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smtClean="0"/>
              <a:t>Klicken Sie, um die Textformatierung des Masters zu bearbeiten.</a:t>
            </a:r>
          </a:p>
          <a:p>
            <a:pPr lvl="1"/>
            <a:r>
              <a:rPr lang="sv-SE" noProof="0" dirty="0" smtClean="0"/>
              <a:t>Zweite Ebene</a:t>
            </a:r>
          </a:p>
          <a:p>
            <a:pPr lvl="2"/>
            <a:r>
              <a:rPr lang="sv-SE" noProof="0" dirty="0" smtClean="0"/>
              <a:t>Dritte Ebene</a:t>
            </a:r>
          </a:p>
          <a:p>
            <a:pPr lvl="3"/>
            <a:r>
              <a:rPr lang="sv-SE" noProof="0" dirty="0" smtClean="0"/>
              <a:t>Vierte Ebene</a:t>
            </a:r>
          </a:p>
          <a:p>
            <a:pPr lvl="4"/>
            <a:r>
              <a:rPr lang="sv-S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defTabSz="938213" eaLnBrk="0" hangingPunct="0">
              <a:defRPr sz="12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82125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 i="0">
                <a:latin typeface="+mn-lt"/>
                <a:ea typeface="ＭＳ Ｐゴシック" pitchFamily="33" charset="-128"/>
                <a:cs typeface="+mn-cs"/>
              </a:defRPr>
            </a:lvl1pPr>
          </a:lstStyle>
          <a:p>
            <a:pPr>
              <a:defRPr/>
            </a:pPr>
            <a:fld id="{A1D85C85-1EE5-4846-A230-21692C8BE4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3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Calibri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Calibri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Calibri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Calibri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Calibri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sv-SE" dirty="0" smtClean="0">
              <a:latin typeface="+mn-lt"/>
              <a:ea typeface="ＭＳ Ｐゴシック" pitchFamily="33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D34C2-8BFC-4411-816F-A57E20E6295E}" type="slidenum">
              <a:rPr lang="sv-SE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91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" charset="0"/>
              <a:ea typeface="ＭＳ Ｐゴシック" pitchFamily="33" charset="-128"/>
              <a:cs typeface="Calibri" pitchFamily="33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88EFA-F9BB-4DA1-84CC-55889D8F750F}" type="slidenum">
              <a:rPr lang="sv-SE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5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71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70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81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DE02E-36F0-4739-BE6B-8F4A9BDD3C83}" type="slidenum">
              <a:rPr lang="sv-SE" altLang="en-US" smtClean="0"/>
              <a:pPr/>
              <a:t>3</a:t>
            </a:fld>
            <a:endParaRPr lang="sv-SE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3950" cy="37020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smtClean="0"/>
              <a:t>TMM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05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86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26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46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1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3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79621-D889-4BFD-A09E-6D025A9C3226}" type="slidenum">
              <a:rPr lang="sv-SE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09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131888"/>
            <a:ext cx="7524750" cy="914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2274888"/>
            <a:ext cx="7515225" cy="38211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  <a:p>
            <a:pPr lvl="4"/>
            <a:r>
              <a:rPr lang="sv-SE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11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83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3527425" y="6580188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defTabSz="762000" eaLnBrk="0" hangingPunct="0">
              <a:buClr>
                <a:srgbClr val="000000"/>
              </a:buClr>
            </a:pPr>
            <a:r>
              <a:rPr lang="sv-SE" sz="900" i="0">
                <a:solidFill>
                  <a:schemeClr val="bg1"/>
                </a:solidFill>
                <a:latin typeface="Arial" charset="0"/>
              </a:rPr>
              <a:t>-</a:t>
            </a:r>
            <a:fld id="{D27BC706-A39A-4A8F-8567-978B5B2C79C8}" type="slidenum">
              <a:rPr lang="sv-SE" sz="9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ctr" defTabSz="762000" eaLnBrk="0" hangingPunct="0">
                <a:buClr>
                  <a:srgbClr val="000000"/>
                </a:buClr>
              </a:pPr>
              <a:t>‹#›</a:t>
            </a:fld>
            <a:r>
              <a:rPr lang="sv-SE" sz="900" i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-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6972300" y="6580188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 eaLnBrk="0" hangingPunct="0">
              <a:buClr>
                <a:srgbClr val="000000"/>
              </a:buClr>
            </a:pPr>
            <a:fld id="{E17D6264-9CB3-4FF0-A802-4B967B9C5B88}" type="datetime1">
              <a:rPr lang="sv-SE" sz="8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defTabSz="762000" eaLnBrk="0" hangingPunct="0">
                <a:buClr>
                  <a:srgbClr val="000000"/>
                </a:buClr>
              </a:pPr>
              <a:t>2013-08-19</a:t>
            </a:fld>
            <a:endParaRPr lang="sv-SE" sz="800" i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>
            <a:off x="107950" y="6580188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buClr>
                <a:srgbClr val="000000"/>
              </a:buClr>
            </a:pPr>
            <a:r>
              <a:rPr lang="en-US" sz="800" i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sv-SE" sz="800" i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 Cambio Healthcare Systems AB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31888"/>
            <a:ext cx="7524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31" name="Rektangel 14"/>
          <p:cNvSpPr>
            <a:spLocks noChangeArrowheads="1"/>
          </p:cNvSpPr>
          <p:nvPr userDrawn="1"/>
        </p:nvSpPr>
        <p:spPr bwMode="auto">
          <a:xfrm>
            <a:off x="0" y="0"/>
            <a:ext cx="9144000" cy="576263"/>
          </a:xfrm>
          <a:prstGeom prst="rect">
            <a:avLst/>
          </a:prstGeom>
          <a:gradFill rotWithShape="1">
            <a:gsLst>
              <a:gs pos="0">
                <a:srgbClr val="9F9D9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sv-SE"/>
          </a:p>
        </p:txBody>
      </p:sp>
      <p:pic>
        <p:nvPicPr>
          <p:cNvPr id="1032" name="Bildobjekt 10" descr="Cambio CMYK-1rad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20663"/>
            <a:ext cx="23447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3" charset="0"/>
          <a:ea typeface="ＭＳ Ｐゴシック" pitchFamily="-112" charset="-128"/>
          <a:cs typeface="Calibri" pitchFamily="3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3" charset="0"/>
          <a:ea typeface="ＭＳ Ｐゴシック" pitchFamily="-112" charset="-128"/>
          <a:cs typeface="Calibri" pitchFamily="3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3" charset="0"/>
          <a:ea typeface="ＭＳ Ｐゴシック" pitchFamily="-112" charset="-128"/>
          <a:cs typeface="Calibri" pitchFamily="3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3" charset="0"/>
          <a:ea typeface="ＭＳ Ｐゴシック" pitchFamily="-112" charset="-128"/>
          <a:cs typeface="Calibri" pitchFamily="33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1331292" y="1124744"/>
            <a:ext cx="6769100" cy="45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1" i="0" dirty="0" smtClean="0">
                <a:latin typeface="+mn-lt"/>
              </a:rPr>
              <a:t>Overview Introduction of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1" i="0" dirty="0" smtClean="0">
                <a:latin typeface="+mn-lt"/>
              </a:rPr>
              <a:t>Guideline Definition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1" i="0" dirty="0" smtClean="0">
                <a:latin typeface="+mn-lt"/>
              </a:rPr>
              <a:t>Language (GDL)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fr-FR" i="0" dirty="0" smtClean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fr-FR" sz="1800" b="1" i="0" dirty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b="1" i="0" dirty="0" smtClean="0">
                <a:latin typeface="Calibri" pitchFamily="34" charset="0"/>
                <a:cs typeface="Arial" charset="0"/>
              </a:rPr>
              <a:t>Rong Chen </a:t>
            </a:r>
            <a:r>
              <a:rPr lang="fr-FR" sz="1800" i="0" dirty="0" smtClean="0">
                <a:latin typeface="Calibri" pitchFamily="34" charset="0"/>
                <a:cs typeface="Arial" charset="0"/>
              </a:rPr>
              <a:t>MD, PhD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i="0" dirty="0" smtClean="0">
                <a:latin typeface="Calibri" pitchFamily="34" charset="0"/>
                <a:cs typeface="Arial" charset="0"/>
              </a:rPr>
              <a:t>CMIO, Cambio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fr-FR" sz="1800" i="0" dirty="0" smtClean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fr-FR" sz="1800" i="0" dirty="0" smtClean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i="0" dirty="0" err="1" smtClean="0">
                <a:latin typeface="Calibri" pitchFamily="34" charset="0"/>
                <a:cs typeface="Arial" charset="0"/>
              </a:rPr>
              <a:t>Medinfo</a:t>
            </a:r>
            <a:r>
              <a:rPr lang="en-GB" sz="1800" i="0" dirty="0" smtClean="0">
                <a:latin typeface="Calibri" pitchFamily="34" charset="0"/>
                <a:cs typeface="Arial" charset="0"/>
              </a:rPr>
              <a:t> 2013, Copenhagen</a:t>
            </a:r>
            <a:endParaRPr lang="fr-FR" sz="1800" i="0" dirty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i="0" smtClean="0">
                <a:latin typeface="Calibri" pitchFamily="34" charset="0"/>
                <a:cs typeface="Arial" charset="0"/>
              </a:rPr>
              <a:t>2013.8.19</a:t>
            </a:r>
            <a:r>
              <a:rPr lang="fr-FR" i="0" smtClean="0">
                <a:latin typeface="Calibri" pitchFamily="34" charset="0"/>
                <a:cs typeface="Arial" charset="0"/>
              </a:rPr>
              <a:t> </a:t>
            </a:r>
            <a:endParaRPr lang="fr-FR" i="0" dirty="0" smtClean="0"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fr-FR" i="0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6" y="2623127"/>
            <a:ext cx="3725836" cy="39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2999"/>
            <a:ext cx="6624736" cy="10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856984" cy="64829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3</a:t>
            </a:r>
            <a:r>
              <a:rPr lang="en-US" baseline="30000" dirty="0">
                <a:ea typeface="ＭＳ Ｐゴシック" pitchFamily="34" charset="-128"/>
              </a:rPr>
              <a:t>r</a:t>
            </a:r>
            <a:r>
              <a:rPr lang="en-US" baseline="30000" dirty="0" smtClean="0">
                <a:ea typeface="ＭＳ Ｐゴシック" pitchFamily="34" charset="-128"/>
              </a:rPr>
              <a:t>d</a:t>
            </a:r>
            <a:r>
              <a:rPr lang="en-US" dirty="0" smtClean="0">
                <a:ea typeface="ＭＳ Ｐゴシック" pitchFamily="34" charset="-128"/>
              </a:rPr>
              <a:t> Pillar: </a:t>
            </a:r>
            <a:r>
              <a:rPr lang="en-US" dirty="0">
                <a:ea typeface="ＭＳ Ｐゴシック" pitchFamily="34" charset="-128"/>
              </a:rPr>
              <a:t>Bindings between local </a:t>
            </a:r>
            <a:r>
              <a:rPr lang="en-US" dirty="0" smtClean="0">
                <a:ea typeface="ＭＳ Ｐゴシック" pitchFamily="34" charset="-128"/>
              </a:rPr>
              <a:t>term used </a:t>
            </a:r>
            <a:r>
              <a:rPr lang="en-US" dirty="0">
                <a:ea typeface="ＭＳ Ｐゴシック" pitchFamily="34" charset="-128"/>
              </a:rPr>
              <a:t>in the rules and concepts from reference terminologies</a:t>
            </a:r>
            <a:br>
              <a:rPr lang="en-US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cxnSp>
        <p:nvCxnSpPr>
          <p:cNvPr id="5" name="Rak 4"/>
          <p:cNvCxnSpPr/>
          <p:nvPr/>
        </p:nvCxnSpPr>
        <p:spPr bwMode="auto">
          <a:xfrm>
            <a:off x="4211960" y="1916832"/>
            <a:ext cx="11521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1"/>
          <p:cNvSpPr>
            <a:spLocks noGrp="1"/>
          </p:cNvSpPr>
          <p:nvPr>
            <p:ph idx="1"/>
          </p:nvPr>
        </p:nvSpPr>
        <p:spPr>
          <a:xfrm>
            <a:off x="4716016" y="2348880"/>
            <a:ext cx="3524944" cy="93610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local term is used as a proxy to externally defined concepts in reference terminologies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Platshållare för innehåll 1"/>
          <p:cNvSpPr txBox="1">
            <a:spLocks/>
          </p:cNvSpPr>
          <p:nvPr/>
        </p:nvSpPr>
        <p:spPr>
          <a:xfrm>
            <a:off x="4788024" y="4293096"/>
            <a:ext cx="3222358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a local term can be bound to list of concepts or a </a:t>
            </a:r>
            <a:r>
              <a:rPr lang="en-US" sz="2000" i="0" dirty="0" err="1" smtClean="0">
                <a:solidFill>
                  <a:schemeClr val="accent6">
                    <a:lumMod val="75000"/>
                  </a:schemeClr>
                </a:solidFill>
              </a:rPr>
              <a:t>refset</a:t>
            </a: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 in different target reference terminologies</a:t>
            </a:r>
            <a:endParaRPr lang="en-GB" sz="2000" i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 bwMode="auto">
          <a:xfrm>
            <a:off x="2637074" y="4691276"/>
            <a:ext cx="128685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 bwMode="auto">
          <a:xfrm>
            <a:off x="2637074" y="3475607"/>
            <a:ext cx="143087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 bwMode="auto">
          <a:xfrm>
            <a:off x="2606578" y="5906945"/>
            <a:ext cx="95731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 bwMode="auto">
          <a:xfrm flipH="1">
            <a:off x="3491880" y="4826263"/>
            <a:ext cx="1296144" cy="108068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 bwMode="auto">
          <a:xfrm flipH="1" flipV="1">
            <a:off x="5300464" y="1916832"/>
            <a:ext cx="216024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 bwMode="auto">
          <a:xfrm flipH="1" flipV="1">
            <a:off x="3707904" y="4691276"/>
            <a:ext cx="1080120" cy="1349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 bwMode="auto">
          <a:xfrm flipH="1" flipV="1">
            <a:off x="3923929" y="3475608"/>
            <a:ext cx="864095" cy="13506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524750" cy="64829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Guide Definition Language (GDL) Design Cont.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484784"/>
            <a:ext cx="7515225" cy="29523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a typeface="ＭＳ Ｐゴシック" pitchFamily="34" charset="-128"/>
              </a:rPr>
              <a:t>A formal language based on openEHR d-ADL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Machine-readable format</a:t>
            </a:r>
          </a:p>
          <a:p>
            <a:pPr>
              <a:defRPr/>
            </a:pPr>
            <a:endParaRPr lang="en-US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b="1" dirty="0" smtClean="0">
                <a:ea typeface="ＭＳ Ｐゴシック" pitchFamily="34" charset="-128"/>
              </a:rPr>
              <a:t>The main object model consists of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Header: Id, concept, language, description, translation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Archetype binding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Guide definition, pre-condition and list of rules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Each rule has when and then expressions</a:t>
            </a:r>
          </a:p>
          <a:p>
            <a:pPr lvl="1">
              <a:defRPr/>
            </a:pPr>
            <a:r>
              <a:rPr lang="en-US" sz="2000" dirty="0" err="1" smtClean="0">
                <a:ea typeface="ＭＳ Ｐゴシック" pitchFamily="34" charset="-128"/>
              </a:rPr>
              <a:t>Term_definitions</a:t>
            </a:r>
            <a:r>
              <a:rPr lang="en-US" sz="2000" dirty="0" smtClean="0">
                <a:ea typeface="ＭＳ Ｐゴシック" pitchFamily="34" charset="-128"/>
              </a:rPr>
              <a:t> for language-dependent labels</a:t>
            </a:r>
          </a:p>
          <a:p>
            <a:pPr lvl="1">
              <a:defRPr/>
            </a:pPr>
            <a:r>
              <a:rPr lang="en-US" sz="2000" dirty="0" err="1" smtClean="0">
                <a:ea typeface="ＭＳ Ｐゴシック" pitchFamily="34" charset="-128"/>
              </a:rPr>
              <a:t>Term_bindings</a:t>
            </a:r>
            <a:r>
              <a:rPr lang="en-US" sz="2000" dirty="0" smtClean="0">
                <a:ea typeface="ＭＳ Ｐゴシック" pitchFamily="34" charset="-128"/>
              </a:rPr>
              <a:t> for terminology bindings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b="1" dirty="0" smtClean="0">
                <a:ea typeface="ＭＳ Ｐゴシック" pitchFamily="34" charset="-128"/>
              </a:rPr>
              <a:t>Expressions </a:t>
            </a:r>
            <a:r>
              <a:rPr lang="en-US" b="1" dirty="0">
                <a:ea typeface="ＭＳ Ｐゴシック" pitchFamily="34" charset="-128"/>
              </a:rPr>
              <a:t>model</a:t>
            </a:r>
          </a:p>
          <a:p>
            <a:pPr lvl="1">
              <a:defRPr/>
            </a:pPr>
            <a:endParaRPr lang="en-US" b="1" dirty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2" name="Rektangel 1"/>
          <p:cNvSpPr/>
          <p:nvPr/>
        </p:nvSpPr>
        <p:spPr bwMode="auto">
          <a:xfrm>
            <a:off x="967405" y="3335786"/>
            <a:ext cx="6624736" cy="1008112"/>
          </a:xfrm>
          <a:prstGeom prst="rect">
            <a:avLst/>
          </a:prstGeom>
          <a:noFill/>
          <a:ln w="412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27584" y="58052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Extensive reuse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of existing openEHR 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specifications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5720"/>
            <a:ext cx="8892480" cy="587266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444208" y="486916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GDL Model </a:t>
            </a:r>
          </a:p>
          <a:p>
            <a:r>
              <a:rPr lang="en-US" sz="1600" b="1" i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Blue: 	openEHR </a:t>
            </a:r>
          </a:p>
          <a:p>
            <a:r>
              <a:rPr lang="en-US" sz="1600" b="1" i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Yellow: 	new</a:t>
            </a:r>
            <a:endParaRPr lang="en-GB" sz="1600" b="1" i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036"/>
            <a:ext cx="9144000" cy="545392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19672" y="592513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GDL - expressions</a:t>
            </a:r>
            <a:endParaRPr lang="en-GB" sz="16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" y="548680"/>
            <a:ext cx="9124528" cy="609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373216"/>
            <a:ext cx="4290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Publicly available specifications</a:t>
            </a:r>
          </a:p>
          <a:p>
            <a:r>
              <a:rPr lang="sv-SE" sz="20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Open source reference implementation</a:t>
            </a:r>
            <a:endParaRPr lang="sv-SE" sz="200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3" charset="0"/>
                <a:ea typeface="ＭＳ Ｐゴシック" pitchFamily="33" charset="-128"/>
                <a:cs typeface="Calibri" pitchFamily="33" charset="0"/>
              </a:rPr>
              <a:t>GDL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462" y="2263972"/>
            <a:ext cx="510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 b="1" i="0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http://openehr.org/downloads/ds_and_guidelines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1" y="2800780"/>
            <a:ext cx="7127649" cy="20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340768"/>
            <a:ext cx="7524750" cy="64829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GDL Live Demo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3" y="2780928"/>
            <a:ext cx="7515225" cy="3315072"/>
          </a:xfrm>
        </p:spPr>
        <p:txBody>
          <a:bodyPr/>
          <a:lstStyle/>
          <a:p>
            <a:pPr marL="0" indent="0">
              <a:buNone/>
            </a:pPr>
            <a:r>
              <a:rPr lang="sv-SE" sz="3200" b="1" dirty="0" smtClean="0"/>
              <a:t>CH2DS2-VASc Score Calculation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3666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01" y="1185582"/>
            <a:ext cx="7353815" cy="53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62601" y="592041"/>
            <a:ext cx="70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CHA</a:t>
            </a:r>
            <a:r>
              <a:rPr lang="en-US" sz="3200" b="1" i="0" baseline="-2500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DS</a:t>
            </a:r>
            <a:r>
              <a:rPr lang="en-US" sz="3200" b="1" i="0" baseline="-2500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-VASc </a:t>
            </a:r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Score Archetype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pic>
        <p:nvPicPr>
          <p:cNvPr id="4" name="Picture 2" descr="C:\Users\Rong.Chen\Desktop\CHA2DS2VA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1931"/>
            <a:ext cx="3312368" cy="4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863080" y="67555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GDL Guide for calculating CHA</a:t>
            </a:r>
            <a:r>
              <a:rPr lang="en-US" sz="3200" b="1" i="0" baseline="-2500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DS</a:t>
            </a:r>
            <a:r>
              <a:rPr lang="en-US" sz="3200" b="1" i="0" baseline="-2500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-VASc score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4" name="Höger klammerparentes 3"/>
          <p:cNvSpPr/>
          <p:nvPr/>
        </p:nvSpPr>
        <p:spPr bwMode="auto">
          <a:xfrm>
            <a:off x="3059832" y="2204864"/>
            <a:ext cx="288032" cy="57606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" name="Höger klammerparentes 5"/>
          <p:cNvSpPr/>
          <p:nvPr/>
        </p:nvSpPr>
        <p:spPr bwMode="auto">
          <a:xfrm>
            <a:off x="3068216" y="2852936"/>
            <a:ext cx="279648" cy="43204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419872" y="2308810"/>
            <a:ext cx="275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EHR queries + reasoning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419872" y="288487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Direct EHR queries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691172" y="4149080"/>
            <a:ext cx="475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CHA</a:t>
            </a:r>
            <a:r>
              <a:rPr lang="en-US" sz="2000" b="1" i="0" baseline="-2500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20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DS</a:t>
            </a:r>
            <a:r>
              <a:rPr lang="en-US" sz="2000" b="1" i="0" baseline="-2500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2000" b="1" i="0" dirty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-VASc </a:t>
            </a:r>
            <a:r>
              <a:rPr lang="en-US" sz="20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score archetype servers both as intermediate results place holder and final output from CDS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0" y="1268760"/>
            <a:ext cx="6899920" cy="517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971600" y="61197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Rule for Checking Congestive Heart Failure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475656" y="270892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" pitchFamily="34" charset="0"/>
                <a:cs typeface="Calibri" pitchFamily="34" charset="0"/>
              </a:rPr>
              <a:t>If patient has any diagnosis that is kind of congestive heart failure?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475243" y="458112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Calibri" pitchFamily="34" charset="0"/>
                <a:cs typeface="Calibri" pitchFamily="34" charset="0"/>
              </a:rPr>
              <a:t>If so, set the congestive heart failure sub-component to ‘present (1) ’.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524750" cy="64829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844824"/>
            <a:ext cx="7515225" cy="4392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ea typeface="ＭＳ Ｐゴシック" pitchFamily="34" charset="-128"/>
              </a:rPr>
              <a:t>Background introduction</a:t>
            </a:r>
          </a:p>
          <a:p>
            <a:endParaRPr lang="en-US" sz="2800" b="1" dirty="0" smtClean="0">
              <a:ea typeface="ＭＳ Ｐゴシック" pitchFamily="34" charset="-128"/>
            </a:endParaRPr>
          </a:p>
          <a:p>
            <a:r>
              <a:rPr lang="en-US" sz="2800" b="1" dirty="0" smtClean="0">
                <a:ea typeface="ＭＳ Ｐゴシック" pitchFamily="34" charset="-128"/>
              </a:rPr>
              <a:t>Scope and design of GDL</a:t>
            </a:r>
          </a:p>
          <a:p>
            <a:endParaRPr lang="en-US" sz="28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sv-SE" sz="2800" b="1" dirty="0" smtClean="0">
                <a:ea typeface="ＭＳ Ｐゴシック" pitchFamily="34" charset="-128"/>
              </a:rPr>
              <a:t>A quick GDL demo</a:t>
            </a:r>
          </a:p>
          <a:p>
            <a:pPr>
              <a:defRPr/>
            </a:pPr>
            <a:endParaRPr lang="sv-SE" sz="28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sv-SE" sz="2800" b="1" dirty="0" smtClean="0">
                <a:ea typeface="ＭＳ Ｐゴシック" pitchFamily="34" charset="-128"/>
              </a:rPr>
              <a:t>Summary, Q&amp;A</a:t>
            </a: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1120"/>
            <a:ext cx="3812156" cy="533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187624" y="66634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Simulation of CHA</a:t>
            </a:r>
            <a:r>
              <a:rPr lang="en-US" sz="3200" b="1" i="0" baseline="-2500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DS</a:t>
            </a:r>
            <a:r>
              <a:rPr lang="en-US" sz="3200" b="1" i="0" baseline="-2500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2</a:t>
            </a:r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-VASc Guide 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pic>
        <p:nvPicPr>
          <p:cNvPr id="4" name="Picture 2" descr="C:\Users\Rong.Chen\Desktop\CHA2DS2VA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9304"/>
            <a:ext cx="3312368" cy="4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827584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Support for Natural Languages - Header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" y="1098348"/>
            <a:ext cx="5604098" cy="44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00" y="1052736"/>
            <a:ext cx="5460082" cy="43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62" y="2276872"/>
            <a:ext cx="5460082" cy="43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115616" y="378904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English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165768" y="1875367"/>
            <a:ext cx="106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Swedish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203848" y="4869160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Chinese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" y="1133455"/>
            <a:ext cx="5811771" cy="33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67544" y="54868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Support for Natural Languages - Expressions</a:t>
            </a:r>
            <a:endParaRPr lang="en-GB" sz="1800" b="1" i="0" dirty="0"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00825" y="1916832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English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28" y="3078541"/>
            <a:ext cx="6143295" cy="35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17" y="1628800"/>
            <a:ext cx="5536069" cy="31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4499992" y="3568050"/>
            <a:ext cx="106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Swedish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835696" y="5301208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Chinese</a:t>
            </a:r>
            <a:endParaRPr lang="en-GB" sz="2000" b="1" i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ktangel med rundade hörn 18"/>
          <p:cNvSpPr/>
          <p:nvPr/>
        </p:nvSpPr>
        <p:spPr bwMode="auto">
          <a:xfrm>
            <a:off x="3690970" y="2034704"/>
            <a:ext cx="2566472" cy="32264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noFill/>
              <a:effectLst/>
              <a:latin typeface="Times" pitchFamily="-112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4283968" y="2472707"/>
            <a:ext cx="1356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unchanged</a:t>
            </a:r>
            <a:endParaRPr lang="en-GB" sz="2000" b="1" i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489"/>
            <a:ext cx="7524750" cy="64829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Summary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628800"/>
            <a:ext cx="7515225" cy="48965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800" dirty="0" smtClean="0">
                <a:ea typeface="ＭＳ Ｐゴシック" pitchFamily="34" charset="-128"/>
              </a:rPr>
              <a:t>GDL is a formal language for expressing single decision-making rules and is agnostic to natural languages, reference terminologies and technical platforms.</a:t>
            </a:r>
          </a:p>
          <a:p>
            <a:pPr marL="0" indent="0">
              <a:buNone/>
            </a:pPr>
            <a:endParaRPr lang="en-GB" sz="28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800" dirty="0" smtClean="0">
                <a:ea typeface="ＭＳ Ｐゴシック" pitchFamily="34" charset="-128"/>
              </a:rPr>
              <a:t>GDL is released as publicly available specifications and backed by a open source reference implementation.</a:t>
            </a:r>
            <a:endParaRPr lang="sv-SE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sv-SE" b="1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sv-SE" b="1" dirty="0" smtClean="0">
                <a:ea typeface="ＭＳ Ｐゴシック" pitchFamily="34" charset="-128"/>
              </a:rPr>
              <a:t>Questions </a:t>
            </a:r>
            <a:r>
              <a:rPr lang="en-GB" b="1" dirty="0" smtClean="0">
                <a:ea typeface="ＭＳ Ｐゴシック" pitchFamily="34" charset="-128"/>
              </a:rPr>
              <a:t>/ comments ?</a:t>
            </a:r>
          </a:p>
          <a:p>
            <a:pPr marL="457200" lvl="1" indent="0">
              <a:buNone/>
              <a:defRPr/>
            </a:pPr>
            <a:r>
              <a:rPr lang="en-GB" sz="2400" b="1" dirty="0" err="1" smtClean="0">
                <a:solidFill>
                  <a:srgbClr val="002060"/>
                </a:solidFill>
                <a:ea typeface="ＭＳ Ｐゴシック" pitchFamily="34" charset="-128"/>
              </a:rPr>
              <a:t>Rong.Chen</a:t>
            </a:r>
            <a:r>
              <a:rPr lang="sv-SE" sz="2400" b="1" dirty="0" smtClean="0">
                <a:solidFill>
                  <a:srgbClr val="002060"/>
                </a:solidFill>
                <a:ea typeface="ＭＳ Ｐゴシック" pitchFamily="34" charset="-128"/>
              </a:rPr>
              <a:t>@cambio.se</a:t>
            </a:r>
            <a:endParaRPr lang="en-US" sz="2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lvl="1"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6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65638" y="742950"/>
            <a:ext cx="4678362" cy="63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98000"/>
          <a:lstStyle/>
          <a:p>
            <a:pPr algn="l">
              <a:lnSpc>
                <a:spcPct val="90000"/>
              </a:lnSpc>
            </a:pPr>
            <a:r>
              <a:rPr lang="en-GB" altLang="sv-SE" sz="2600" b="1" i="0" dirty="0" err="1">
                <a:latin typeface="Calibri"/>
                <a:cs typeface="Calibri"/>
              </a:rPr>
              <a:t>Cambio Healthcare Systems</a:t>
            </a:r>
            <a:endParaRPr lang="en-GB" altLang="sv-SE" sz="2600" b="1" i="0" dirty="0">
              <a:latin typeface="Calibri"/>
              <a:cs typeface="Calibri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8800" y="1430338"/>
            <a:ext cx="4489450" cy="5337175"/>
          </a:xfrm>
          <a:noFill/>
        </p:spPr>
        <p:txBody>
          <a:bodyPr/>
          <a:lstStyle/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/>
              <a:t>Founded in 1993 </a:t>
            </a:r>
          </a:p>
          <a:p>
            <a:pPr marL="854075" lvl="1">
              <a:lnSpc>
                <a:spcPct val="80000"/>
              </a:lnSpc>
              <a:buNone/>
            </a:pPr>
            <a:r>
              <a:rPr lang="en-GB" sz="1600" dirty="0"/>
              <a:t>– </a:t>
            </a:r>
            <a:r>
              <a:rPr lang="en-GB" sz="1600" dirty="0" smtClean="0"/>
              <a:t>330 </a:t>
            </a:r>
            <a:r>
              <a:rPr lang="en-GB" sz="1600" dirty="0"/>
              <a:t>staff across the globe</a:t>
            </a:r>
          </a:p>
          <a:p>
            <a:pPr marL="854075" lvl="1">
              <a:lnSpc>
                <a:spcPct val="80000"/>
              </a:lnSpc>
              <a:buNone/>
            </a:pPr>
            <a:r>
              <a:rPr lang="en-GB" sz="1600" dirty="0"/>
              <a:t>– Private and Venture funded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dirty="0" smtClean="0"/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u="sng" dirty="0" smtClean="0"/>
              <a:t>The</a:t>
            </a:r>
            <a:r>
              <a:rPr lang="en-GB" sz="1600" dirty="0" smtClean="0"/>
              <a:t> leading provider of </a:t>
            </a:r>
            <a:r>
              <a:rPr lang="en-GB" sz="1600" dirty="0" smtClean="0">
                <a:solidFill>
                  <a:srgbClr val="A50021"/>
                </a:solidFill>
              </a:rPr>
              <a:t>Regional EHR solutions</a:t>
            </a:r>
            <a:r>
              <a:rPr lang="en-GB" sz="1600" dirty="0" smtClean="0"/>
              <a:t> in Scandinavia - presence in Sweden, Denmark, UK, others to follow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dirty="0"/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/>
              <a:t>COSMIC is an international standard product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dirty="0" smtClean="0"/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/>
              <a:t>Close to 95 000 staff users when current projects are fully implemented 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dirty="0" smtClean="0"/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/>
              <a:t>Our solutions are open, scalable and flexible based on </a:t>
            </a:r>
            <a:r>
              <a:rPr lang="en-GB" sz="1600" i="1" dirty="0" smtClean="0">
                <a:solidFill>
                  <a:srgbClr val="800000"/>
                </a:solidFill>
              </a:rPr>
              <a:t>industry standards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i="1" dirty="0">
              <a:solidFill>
                <a:srgbClr val="800000"/>
              </a:solidFill>
            </a:endParaRP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/>
              <a:t>Cambio invests 150 000 hours annually in COSMIC</a:t>
            </a:r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endParaRPr lang="en-GB" sz="1600" dirty="0" smtClean="0"/>
          </a:p>
          <a:p>
            <a:pPr marL="4762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/>
              <a:t>ISO 9001 certification and CE Marked EHR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4118168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218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6196"/>
            <a:ext cx="6252784" cy="60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0187" y="1700473"/>
            <a:ext cx="1224136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Clinical 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Decision 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Support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7852" y="1003857"/>
            <a:ext cx="864096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Alerts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7270" y="3140967"/>
            <a:ext cx="1410394" cy="445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Order sets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98212" y="2528564"/>
            <a:ext cx="1026121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Clinical 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Trials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9921" y="5424579"/>
            <a:ext cx="1655862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Knowledge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Management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7689" y="3861047"/>
            <a:ext cx="1478807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Compliance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Checking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372200" y="5877271"/>
            <a:ext cx="1778966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Computerized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Guidelines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61683" y="1196082"/>
            <a:ext cx="1478807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3" charset="0"/>
                <a:ea typeface="ＭＳ Ｐゴシック" pitchFamily="-112" charset="-128"/>
                <a:cs typeface="Calibri" pitchFamily="33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000" i="0" dirty="0" smtClean="0">
                <a:ea typeface="ＭＳ Ｐゴシック" pitchFamily="34" charset="-128"/>
              </a:rPr>
              <a:t>Quality </a:t>
            </a:r>
          </a:p>
          <a:p>
            <a:r>
              <a:rPr lang="en-US" sz="2000" i="0" dirty="0" smtClean="0">
                <a:ea typeface="ＭＳ Ｐゴシック" pitchFamily="34" charset="-128"/>
              </a:rPr>
              <a:t>Registries</a:t>
            </a:r>
          </a:p>
        </p:txBody>
      </p:sp>
    </p:spTree>
    <p:extLst>
      <p:ext uri="{BB962C8B-B14F-4D97-AF65-F5344CB8AC3E}">
        <p14:creationId xmlns:p14="http://schemas.microsoft.com/office/powerpoint/2010/main" val="31049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  <p:bldP spid="14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524750" cy="64829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Scope &amp; Aims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628800"/>
            <a:ext cx="7515225" cy="46085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a typeface="ＭＳ Ｐゴシック" pitchFamily="34" charset="-128"/>
              </a:rPr>
              <a:t>A formal language to express CDS rules</a:t>
            </a:r>
          </a:p>
          <a:p>
            <a:r>
              <a:rPr lang="en-US" b="1" dirty="0" smtClean="0">
                <a:ea typeface="ＭＳ Ｐゴシック" pitchFamily="34" charset="-128"/>
              </a:rPr>
              <a:t>Natural </a:t>
            </a:r>
            <a:r>
              <a:rPr lang="en-US" b="1" dirty="0">
                <a:ea typeface="ＭＳ Ｐゴシック" pitchFamily="34" charset="-128"/>
              </a:rPr>
              <a:t>language </a:t>
            </a:r>
            <a:r>
              <a:rPr lang="en-US" b="1" dirty="0" smtClean="0">
                <a:ea typeface="ＭＳ Ｐゴシック" pitchFamily="34" charset="-128"/>
              </a:rPr>
              <a:t>independent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Easy to add translations</a:t>
            </a:r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ea typeface="ＭＳ Ｐゴシック" pitchFamily="34" charset="-128"/>
              </a:rPr>
              <a:t>Terminology </a:t>
            </a:r>
            <a:r>
              <a:rPr lang="en-US" b="1" dirty="0" smtClean="0">
                <a:ea typeface="ＭＳ Ｐゴシック" pitchFamily="34" charset="-128"/>
              </a:rPr>
              <a:t>independent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Easy to add term bindings</a:t>
            </a:r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ea typeface="ＭＳ Ｐゴシック" pitchFamily="34" charset="-128"/>
              </a:rPr>
              <a:t>EHR model </a:t>
            </a:r>
            <a:r>
              <a:rPr lang="en-US" b="1" dirty="0" smtClean="0">
                <a:ea typeface="ＭＳ Ｐゴシック" pitchFamily="34" charset="-128"/>
              </a:rPr>
              <a:t>independent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euse of common EHR models both for input and output</a:t>
            </a:r>
          </a:p>
          <a:p>
            <a:r>
              <a:rPr lang="en-US" b="1" dirty="0" smtClean="0">
                <a:ea typeface="ＭＳ Ｐゴシック" pitchFamily="34" charset="-128"/>
              </a:rPr>
              <a:t>Rules for single decision making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Process handling not in scope</a:t>
            </a:r>
          </a:p>
          <a:p>
            <a:r>
              <a:rPr lang="en-US" b="1" dirty="0" smtClean="0">
                <a:ea typeface="ＭＳ Ｐゴシック" pitchFamily="34" charset="-128"/>
              </a:rPr>
              <a:t>Coherent and reusable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Encapsulated and possible to chain the rules</a:t>
            </a:r>
          </a:p>
          <a:p>
            <a:r>
              <a:rPr lang="en-US" b="1" dirty="0" smtClean="0">
                <a:ea typeface="ＭＳ Ｐゴシック" pitchFamily="34" charset="-128"/>
              </a:rPr>
              <a:t>Technical platform independent</a:t>
            </a: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4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1" y="567655"/>
            <a:ext cx="71342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35703" y="5830665"/>
            <a:ext cx="8212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/>
              <a:t>A L Rector PD Johnson S </a:t>
            </a:r>
            <a:r>
              <a:rPr lang="en-GB" sz="1400" b="1" i="0" dirty="0" err="1"/>
              <a:t>Tu</a:t>
            </a:r>
            <a:r>
              <a:rPr lang="en-GB" sz="1400" b="1" i="0" dirty="0"/>
              <a:t> C </a:t>
            </a:r>
            <a:r>
              <a:rPr lang="en-GB" sz="1400" b="1" i="0" dirty="0" err="1"/>
              <a:t>Wroe</a:t>
            </a:r>
            <a:r>
              <a:rPr lang="en-GB" sz="1400" b="1" i="0" dirty="0"/>
              <a:t> and J Rogers (2001) Interface of inference models with concept and</a:t>
            </a:r>
          </a:p>
          <a:p>
            <a:r>
              <a:rPr lang="en-GB" sz="1400" b="1" i="0" dirty="0"/>
              <a:t>medical record models. in S </a:t>
            </a:r>
            <a:r>
              <a:rPr lang="en-GB" sz="1400" b="1" i="0" dirty="0" err="1"/>
              <a:t>Quaglini</a:t>
            </a:r>
            <a:r>
              <a:rPr lang="en-GB" sz="1400" b="1" i="0" dirty="0"/>
              <a:t>, P </a:t>
            </a:r>
            <a:r>
              <a:rPr lang="en-GB" sz="1400" b="1" i="0" dirty="0" err="1"/>
              <a:t>Barahona</a:t>
            </a:r>
            <a:r>
              <a:rPr lang="en-GB" sz="1400" b="1" i="0" dirty="0"/>
              <a:t> and S </a:t>
            </a:r>
            <a:r>
              <a:rPr lang="en-GB" sz="1400" b="1" i="0" dirty="0" err="1"/>
              <a:t>Andreassen</a:t>
            </a:r>
            <a:r>
              <a:rPr lang="en-GB" sz="1400" b="1" i="0" dirty="0"/>
              <a:t> (</a:t>
            </a:r>
            <a:r>
              <a:rPr lang="en-GB" sz="1400" b="1" i="0" dirty="0" err="1"/>
              <a:t>eds</a:t>
            </a:r>
            <a:r>
              <a:rPr lang="en-GB" sz="1400" b="1" i="0" dirty="0"/>
              <a:t>) </a:t>
            </a:r>
            <a:r>
              <a:rPr lang="en-GB" sz="1400" b="1" dirty="0" err="1"/>
              <a:t>Proc</a:t>
            </a:r>
            <a:r>
              <a:rPr lang="en-GB" sz="1400" b="1" dirty="0"/>
              <a:t> Artificial Intelligence in</a:t>
            </a:r>
          </a:p>
          <a:p>
            <a:r>
              <a:rPr lang="en-GB" sz="1400" b="1" dirty="0"/>
              <a:t>Medicine Europe (AIME-2001 ) </a:t>
            </a:r>
            <a:r>
              <a:rPr lang="en-GB" sz="1400" b="1" i="0" dirty="0"/>
              <a:t>Springer</a:t>
            </a:r>
            <a:r>
              <a:rPr lang="en-GB" sz="1400" b="1" dirty="0"/>
              <a:t>:</a:t>
            </a:r>
            <a:r>
              <a:rPr lang="en-GB" sz="1400" b="1" i="0" dirty="0"/>
              <a:t>314-323</a:t>
            </a:r>
            <a:endParaRPr lang="en-GB" sz="1400" dirty="0"/>
          </a:p>
        </p:txBody>
      </p:sp>
      <p:sp>
        <p:nvSpPr>
          <p:cNvPr id="3" name="textruta 2"/>
          <p:cNvSpPr txBox="1"/>
          <p:nvPr/>
        </p:nvSpPr>
        <p:spPr>
          <a:xfrm>
            <a:off x="4156886" y="1133267"/>
            <a:ext cx="271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pen</a:t>
            </a:r>
            <a:r>
              <a:rPr lang="en-US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EHR Archetype</a:t>
            </a:r>
            <a:endParaRPr lang="en-GB" b="1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495242" y="3861048"/>
            <a:ext cx="174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SNOMED CT</a:t>
            </a:r>
            <a:endParaRPr lang="en-GB" b="1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979712" y="38866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???</a:t>
            </a:r>
            <a:endParaRPr lang="en-GB" b="1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524750" cy="64829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Guide Definition Language (GDL) Design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58804" y="1340768"/>
            <a:ext cx="7673636" cy="32403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A minimum language to </a:t>
            </a:r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glue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 together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ea typeface="ＭＳ Ｐゴシック" pitchFamily="34" charset="-128"/>
              </a:rPr>
              <a:t>	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archetypes, terminologies and rules</a:t>
            </a:r>
          </a:p>
          <a:p>
            <a:pPr marL="0" indent="0"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800" b="1" i="1" dirty="0" smtClean="0">
                <a:ea typeface="ＭＳ Ｐゴシック" pitchFamily="34" charset="-128"/>
              </a:rPr>
              <a:t>Three Pillars</a:t>
            </a:r>
          </a:p>
          <a:p>
            <a:r>
              <a:rPr lang="en-US" dirty="0" smtClean="0">
                <a:ea typeface="ＭＳ Ｐゴシック" pitchFamily="34" charset="-128"/>
              </a:rPr>
              <a:t>Bindings between archetype elements and variables in the rules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Rule expressions easily converted to industry rule engine languages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Bindings between local concepts used in the rules and concepts from reference terminologies</a:t>
            </a:r>
          </a:p>
          <a:p>
            <a:pPr>
              <a:defRPr/>
            </a:pPr>
            <a:endParaRPr lang="en-US" sz="2000" b="1" dirty="0">
              <a:ea typeface="ＭＳ Ｐゴシック" pitchFamily="34" charset="-128"/>
            </a:endParaRPr>
          </a:p>
          <a:p>
            <a:pPr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defRPr/>
            </a:pPr>
            <a:endParaRPr lang="en-US" b="1" dirty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  <a:p>
            <a:pPr>
              <a:defRPr/>
            </a:pPr>
            <a:endParaRPr lang="sv-S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2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1" y="3789040"/>
            <a:ext cx="744731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0" y="1682402"/>
            <a:ext cx="6437709" cy="18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6456" y="692696"/>
            <a:ext cx="7524750" cy="64829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Pillar: Bindings between archetype elements and rule variables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388704" y="2924944"/>
            <a:ext cx="5112568" cy="93610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Each rule variable is unique identified by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gt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code and mapped to a Archetype ID and a path to access an element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3424067" y="4547260"/>
            <a:ext cx="485092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The same </a:t>
            </a:r>
            <a:r>
              <a:rPr lang="en-US" sz="2000" i="0" dirty="0" err="1" smtClean="0">
                <a:solidFill>
                  <a:schemeClr val="accent6">
                    <a:lumMod val="75000"/>
                  </a:schemeClr>
                </a:solidFill>
              </a:rPr>
              <a:t>gt</a:t>
            </a: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 code is used to represent the variable in all rules in the same guide</a:t>
            </a:r>
            <a:endParaRPr lang="en-GB" sz="2000" i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4458134" cy="76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latshållare för innehåll 1"/>
          <p:cNvSpPr txBox="1">
            <a:spLocks/>
          </p:cNvSpPr>
          <p:nvPr/>
        </p:nvSpPr>
        <p:spPr>
          <a:xfrm>
            <a:off x="5076056" y="5377987"/>
            <a:ext cx="3456384" cy="9313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Then the </a:t>
            </a:r>
            <a:r>
              <a:rPr lang="en-US" sz="2000" i="0" dirty="0" err="1" smtClean="0">
                <a:solidFill>
                  <a:schemeClr val="accent6">
                    <a:lumMod val="75000"/>
                  </a:schemeClr>
                </a:solidFill>
              </a:rPr>
              <a:t>gt</a:t>
            </a:r>
            <a:r>
              <a:rPr lang="en-US" sz="2000" i="0" dirty="0" smtClean="0">
                <a:solidFill>
                  <a:schemeClr val="accent6">
                    <a:lumMod val="75000"/>
                  </a:schemeClr>
                </a:solidFill>
              </a:rPr>
              <a:t> code is translated into terms in different natural languages (English, Swedish..)</a:t>
            </a:r>
            <a:endParaRPr lang="en-GB" sz="2000" i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Rak 4"/>
          <p:cNvCxnSpPr/>
          <p:nvPr/>
        </p:nvCxnSpPr>
        <p:spPr bwMode="auto">
          <a:xfrm>
            <a:off x="2267744" y="2060848"/>
            <a:ext cx="30243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 bwMode="auto">
          <a:xfrm>
            <a:off x="1173872" y="2624804"/>
            <a:ext cx="7338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 bwMode="auto">
          <a:xfrm>
            <a:off x="2068654" y="2806329"/>
            <a:ext cx="4752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 bwMode="auto">
          <a:xfrm>
            <a:off x="6228184" y="4411711"/>
            <a:ext cx="7338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 bwMode="auto">
          <a:xfrm>
            <a:off x="615755" y="5707855"/>
            <a:ext cx="7338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44731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6456" y="908497"/>
            <a:ext cx="7524750" cy="64829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2</a:t>
            </a:r>
            <a:r>
              <a:rPr lang="en-US" baseline="30000" dirty="0" smtClean="0">
                <a:ea typeface="ＭＳ Ｐゴシック" pitchFamily="34" charset="-128"/>
              </a:rPr>
              <a:t>nd</a:t>
            </a:r>
            <a:r>
              <a:rPr lang="en-US" dirty="0" smtClean="0">
                <a:ea typeface="ＭＳ Ｐゴシック" pitchFamily="34" charset="-128"/>
              </a:rPr>
              <a:t> Pillar: </a:t>
            </a:r>
            <a:r>
              <a:rPr lang="en-US" dirty="0">
                <a:ea typeface="ＭＳ Ｐゴシック" pitchFamily="34" charset="-128"/>
              </a:rPr>
              <a:t>Rule expressions easily converted to industry rule engine languages</a:t>
            </a:r>
          </a:p>
        </p:txBody>
      </p:sp>
      <p:cxnSp>
        <p:nvCxnSpPr>
          <p:cNvPr id="5" name="Rak 4"/>
          <p:cNvCxnSpPr/>
          <p:nvPr/>
        </p:nvCxnSpPr>
        <p:spPr bwMode="auto">
          <a:xfrm>
            <a:off x="1106153" y="2594577"/>
            <a:ext cx="540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 bwMode="auto">
          <a:xfrm>
            <a:off x="1085525" y="2827535"/>
            <a:ext cx="71173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6613" y="3498304"/>
            <a:ext cx="7515225" cy="2955032"/>
          </a:xfrm>
        </p:spPr>
        <p:txBody>
          <a:bodyPr/>
          <a:lstStyle/>
          <a:p>
            <a:r>
              <a:rPr lang="en-US" b="1" dirty="0" smtClean="0"/>
              <a:t>when</a:t>
            </a:r>
            <a:r>
              <a:rPr lang="en-US" dirty="0" smtClean="0"/>
              <a:t> &amp; </a:t>
            </a:r>
            <a:r>
              <a:rPr lang="en-US" b="1" dirty="0" smtClean="0"/>
              <a:t>then</a:t>
            </a:r>
            <a:r>
              <a:rPr lang="en-US" dirty="0" smtClean="0"/>
              <a:t> statements are commonly supported by</a:t>
            </a:r>
            <a:r>
              <a:rPr lang="en-GB" dirty="0" smtClean="0"/>
              <a:t> rule languages</a:t>
            </a:r>
          </a:p>
          <a:p>
            <a:endParaRPr lang="en-GB" dirty="0" smtClean="0"/>
          </a:p>
          <a:p>
            <a:r>
              <a:rPr lang="en-US" b="1" dirty="0" smtClean="0"/>
              <a:t>Expressions</a:t>
            </a:r>
            <a:r>
              <a:rPr lang="en-US" dirty="0" smtClean="0"/>
              <a:t> used in these statements are based on common design (similar to assertions in openEHR Archetype Definition Language)</a:t>
            </a:r>
          </a:p>
        </p:txBody>
      </p:sp>
    </p:spTree>
    <p:extLst>
      <p:ext uri="{BB962C8B-B14F-4D97-AF65-F5344CB8AC3E}">
        <p14:creationId xmlns:p14="http://schemas.microsoft.com/office/powerpoint/2010/main" val="42739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5.9|33.8|24.9|32.3"/>
</p:tagLst>
</file>

<file path=ppt/theme/theme1.xml><?xml version="1.0" encoding="utf-8"?>
<a:theme xmlns:a="http://schemas.openxmlformats.org/drawingml/2006/main" name="OH-mall_Cambio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C0000"/>
      </a:accent1>
      <a:accent2>
        <a:srgbClr val="D8D8D8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H-mall_Cam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OH-mall_Camb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Cambi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Cambi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Cambi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Cambi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Cambi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Cambi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15967</TotalTime>
  <Words>660</Words>
  <Application>Microsoft Office PowerPoint</Application>
  <PresentationFormat>On-screen Show (4:3)</PresentationFormat>
  <Paragraphs>156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Corbel</vt:lpstr>
      <vt:lpstr>Times</vt:lpstr>
      <vt:lpstr>OH-mall_Cambio</vt:lpstr>
      <vt:lpstr>PowerPoint Presentation</vt:lpstr>
      <vt:lpstr>Outline</vt:lpstr>
      <vt:lpstr>PowerPoint Presentation</vt:lpstr>
      <vt:lpstr>PowerPoint Presentation</vt:lpstr>
      <vt:lpstr>Scope &amp; Aims</vt:lpstr>
      <vt:lpstr>PowerPoint Presentation</vt:lpstr>
      <vt:lpstr>Guide Definition Language (GDL) Design</vt:lpstr>
      <vt:lpstr>1st Pillar: Bindings between archetype elements and rule variables</vt:lpstr>
      <vt:lpstr>2nd Pillar: Rule expressions easily converted to industry rule engine languages</vt:lpstr>
      <vt:lpstr>3rd Pillar: Bindings between local term used in the rules and concepts from reference terminologies </vt:lpstr>
      <vt:lpstr>Guide Definition Language (GDL) Design Cont.</vt:lpstr>
      <vt:lpstr>PowerPoint Presentation</vt:lpstr>
      <vt:lpstr>PowerPoint Presentation</vt:lpstr>
      <vt:lpstr>PowerPoint Presentation</vt:lpstr>
      <vt:lpstr>GDL Specifications</vt:lpstr>
      <vt:lpstr>GDL Live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Cambio Healthcare Systems SARL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- Emosist</dc:title>
  <dc:creator>RS</dc:creator>
  <cp:lastModifiedBy>Rong Chen</cp:lastModifiedBy>
  <cp:revision>1028</cp:revision>
  <dcterms:created xsi:type="dcterms:W3CDTF">2010-09-01T12:42:28Z</dcterms:created>
  <dcterms:modified xsi:type="dcterms:W3CDTF">2013-08-19T10:07:19Z</dcterms:modified>
</cp:coreProperties>
</file>