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8" r:id="rId3"/>
    <p:sldId id="265" r:id="rId4"/>
    <p:sldId id="266" r:id="rId5"/>
    <p:sldId id="264" r:id="rId6"/>
    <p:sldId id="267" r:id="rId7"/>
    <p:sldId id="261" r:id="rId8"/>
    <p:sldId id="25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2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13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07479-A193-4D81-87DA-AB9CC1527A6A}" type="doc">
      <dgm:prSet loTypeId="urn:microsoft.com/office/officeart/2005/8/layout/process4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AU"/>
        </a:p>
      </dgm:t>
    </dgm:pt>
    <dgm:pt modelId="{E056E687-5A33-4C7A-95F5-58DA9BC40306}">
      <dgm:prSet phldrT="[Text]" custT="1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r>
            <a:rPr lang="en-AU" sz="2400" b="1" dirty="0" smtClean="0"/>
            <a:t>Represents high level </a:t>
          </a:r>
          <a:r>
            <a:rPr lang="en-AU" sz="2400" b="1" dirty="0" err="1" smtClean="0"/>
            <a:t>EHR</a:t>
          </a:r>
          <a:r>
            <a:rPr lang="en-AU" sz="2400" b="1" dirty="0" smtClean="0"/>
            <a:t> structure/framework</a:t>
          </a:r>
          <a:endParaRPr lang="en-AU" sz="2400" b="1" dirty="0"/>
        </a:p>
      </dgm:t>
    </dgm:pt>
    <dgm:pt modelId="{A4F875F2-F661-454A-A0F0-EEC23D12E877}" type="parTrans" cxnId="{AE9F870F-1083-478B-A6A6-353E7A9AF4DF}">
      <dgm:prSet/>
      <dgm:spPr/>
      <dgm:t>
        <a:bodyPr/>
        <a:lstStyle/>
        <a:p>
          <a:endParaRPr lang="en-AU"/>
        </a:p>
      </dgm:t>
    </dgm:pt>
    <dgm:pt modelId="{3653D7FB-74C6-44C0-A84A-70CB1FF6FAC0}" type="sibTrans" cxnId="{AE9F870F-1083-478B-A6A6-353E7A9AF4DF}">
      <dgm:prSet/>
      <dgm:spPr/>
      <dgm:t>
        <a:bodyPr/>
        <a:lstStyle/>
        <a:p>
          <a:endParaRPr lang="en-AU"/>
        </a:p>
      </dgm:t>
    </dgm:pt>
    <dgm:pt modelId="{6C46A2DF-77E1-4585-A30A-5144CAB51E62}">
      <dgm:prSet phldrT="[Text]" custT="1"/>
      <dgm:spPr>
        <a:solidFill>
          <a:schemeClr val="accent3">
            <a:lumMod val="75000"/>
            <a:alpha val="70000"/>
          </a:schemeClr>
        </a:solidFill>
      </dgm:spPr>
      <dgm:t>
        <a:bodyPr/>
        <a:lstStyle/>
        <a:p>
          <a:r>
            <a:rPr lang="en-AU" sz="2400" b="1" dirty="0" smtClean="0"/>
            <a:t>Structure data referring to </a:t>
          </a:r>
          <a:r>
            <a:rPr lang="en-AU" sz="2400" b="1" dirty="0" err="1" smtClean="0"/>
            <a:t>EHR</a:t>
          </a:r>
          <a:r>
            <a:rPr lang="en-AU" sz="2400" b="1" dirty="0" smtClean="0"/>
            <a:t> structural components</a:t>
          </a:r>
          <a:endParaRPr lang="en-AU" sz="2400" b="1" dirty="0"/>
        </a:p>
      </dgm:t>
    </dgm:pt>
    <dgm:pt modelId="{D00D8938-1AB1-49F3-969F-D10159A49B28}" type="parTrans" cxnId="{818A0F8F-35B8-42BD-8E5C-AF52B00CED1E}">
      <dgm:prSet/>
      <dgm:spPr/>
      <dgm:t>
        <a:bodyPr/>
        <a:lstStyle/>
        <a:p>
          <a:endParaRPr lang="en-AU"/>
        </a:p>
      </dgm:t>
    </dgm:pt>
    <dgm:pt modelId="{5E4648CE-568B-41E4-801D-6EC23B67DE3D}" type="sibTrans" cxnId="{818A0F8F-35B8-42BD-8E5C-AF52B00CED1E}">
      <dgm:prSet/>
      <dgm:spPr/>
      <dgm:t>
        <a:bodyPr/>
        <a:lstStyle/>
        <a:p>
          <a:endParaRPr lang="en-AU"/>
        </a:p>
      </dgm:t>
    </dgm:pt>
    <dgm:pt modelId="{88781DE9-3824-48F1-842F-E4F642A10269}">
      <dgm:prSet phldrT="[Text]" custT="1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AU" sz="2400" b="1" dirty="0" smtClean="0"/>
            <a:t>Represent knowledge objects’ scope where standard terminology (small data) is bound to concepts contained within each model to retain meaning</a:t>
          </a:r>
          <a:endParaRPr lang="en-AU" sz="2400" b="1" dirty="0"/>
        </a:p>
      </dgm:t>
    </dgm:pt>
    <dgm:pt modelId="{D04C38F6-DACC-4247-8B5D-DA1F17D48C7D}" type="parTrans" cxnId="{C42BF427-BD0D-45C1-AB73-88AC1B92B2A4}">
      <dgm:prSet/>
      <dgm:spPr/>
      <dgm:t>
        <a:bodyPr/>
        <a:lstStyle/>
        <a:p>
          <a:endParaRPr lang="en-AU"/>
        </a:p>
      </dgm:t>
    </dgm:pt>
    <dgm:pt modelId="{55AE8A21-C2DD-47E5-A346-3518CC99FCD3}" type="sibTrans" cxnId="{C42BF427-BD0D-45C1-AB73-88AC1B92B2A4}">
      <dgm:prSet/>
      <dgm:spPr/>
      <dgm:t>
        <a:bodyPr/>
        <a:lstStyle/>
        <a:p>
          <a:endParaRPr lang="en-AU"/>
        </a:p>
      </dgm:t>
    </dgm:pt>
    <dgm:pt modelId="{F93BC62F-6507-4C42-A07B-79AEB90826F7}" type="pres">
      <dgm:prSet presAssocID="{48E07479-A193-4D81-87DA-AB9CC1527A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5EF8EF52-632A-4C8B-87A8-2427F460CB09}" type="pres">
      <dgm:prSet presAssocID="{88781DE9-3824-48F1-842F-E4F642A10269}" presName="boxAndChildren" presStyleCnt="0"/>
      <dgm:spPr/>
    </dgm:pt>
    <dgm:pt modelId="{78281E60-83F6-4057-BC3D-D9F3D9B7DAC2}" type="pres">
      <dgm:prSet presAssocID="{88781DE9-3824-48F1-842F-E4F642A10269}" presName="parentTextBox" presStyleLbl="node1" presStyleIdx="0" presStyleCnt="3" custScaleY="167719"/>
      <dgm:spPr/>
      <dgm:t>
        <a:bodyPr/>
        <a:lstStyle/>
        <a:p>
          <a:endParaRPr lang="en-AU"/>
        </a:p>
      </dgm:t>
    </dgm:pt>
    <dgm:pt modelId="{540C4C1B-E496-48F7-9D6C-B9784205E82F}" type="pres">
      <dgm:prSet presAssocID="{5E4648CE-568B-41E4-801D-6EC23B67DE3D}" presName="sp" presStyleCnt="0"/>
      <dgm:spPr/>
    </dgm:pt>
    <dgm:pt modelId="{54CD9C06-BC9C-4992-81FA-645BFBA58C46}" type="pres">
      <dgm:prSet presAssocID="{6C46A2DF-77E1-4585-A30A-5144CAB51E62}" presName="arrowAndChildren" presStyleCnt="0"/>
      <dgm:spPr/>
    </dgm:pt>
    <dgm:pt modelId="{55232338-5D90-4053-B131-A43CD9470178}" type="pres">
      <dgm:prSet presAssocID="{6C46A2DF-77E1-4585-A30A-5144CAB51E62}" presName="parentTextArrow" presStyleLbl="node1" presStyleIdx="1" presStyleCnt="3" custScaleY="79711" custLinFactNeighborX="-10" custLinFactNeighborY="-72"/>
      <dgm:spPr/>
      <dgm:t>
        <a:bodyPr/>
        <a:lstStyle/>
        <a:p>
          <a:endParaRPr lang="en-AU"/>
        </a:p>
      </dgm:t>
    </dgm:pt>
    <dgm:pt modelId="{713B1B57-1893-476E-A175-E0579315563D}" type="pres">
      <dgm:prSet presAssocID="{3653D7FB-74C6-44C0-A84A-70CB1FF6FAC0}" presName="sp" presStyleCnt="0"/>
      <dgm:spPr/>
    </dgm:pt>
    <dgm:pt modelId="{62876E8C-7613-4747-AEBE-4AAA1159630C}" type="pres">
      <dgm:prSet presAssocID="{E056E687-5A33-4C7A-95F5-58DA9BC40306}" presName="arrowAndChildren" presStyleCnt="0"/>
      <dgm:spPr/>
    </dgm:pt>
    <dgm:pt modelId="{ACCF3417-02CE-4157-927E-1DA82E746013}" type="pres">
      <dgm:prSet presAssocID="{E056E687-5A33-4C7A-95F5-58DA9BC40306}" presName="parentTextArrow" presStyleLbl="node1" presStyleIdx="2" presStyleCnt="3" custScaleY="74975"/>
      <dgm:spPr/>
      <dgm:t>
        <a:bodyPr/>
        <a:lstStyle/>
        <a:p>
          <a:endParaRPr lang="en-AU"/>
        </a:p>
      </dgm:t>
    </dgm:pt>
  </dgm:ptLst>
  <dgm:cxnLst>
    <dgm:cxn modelId="{04471091-BA95-4955-AF56-368A2F7F77CD}" type="presOf" srcId="{88781DE9-3824-48F1-842F-E4F642A10269}" destId="{78281E60-83F6-4057-BC3D-D9F3D9B7DAC2}" srcOrd="0" destOrd="0" presId="urn:microsoft.com/office/officeart/2005/8/layout/process4"/>
    <dgm:cxn modelId="{818A0F8F-35B8-42BD-8E5C-AF52B00CED1E}" srcId="{48E07479-A193-4D81-87DA-AB9CC1527A6A}" destId="{6C46A2DF-77E1-4585-A30A-5144CAB51E62}" srcOrd="1" destOrd="0" parTransId="{D00D8938-1AB1-49F3-969F-D10159A49B28}" sibTransId="{5E4648CE-568B-41E4-801D-6EC23B67DE3D}"/>
    <dgm:cxn modelId="{AE9F870F-1083-478B-A6A6-353E7A9AF4DF}" srcId="{48E07479-A193-4D81-87DA-AB9CC1527A6A}" destId="{E056E687-5A33-4C7A-95F5-58DA9BC40306}" srcOrd="0" destOrd="0" parTransId="{A4F875F2-F661-454A-A0F0-EEC23D12E877}" sibTransId="{3653D7FB-74C6-44C0-A84A-70CB1FF6FAC0}"/>
    <dgm:cxn modelId="{C42BF427-BD0D-45C1-AB73-88AC1B92B2A4}" srcId="{48E07479-A193-4D81-87DA-AB9CC1527A6A}" destId="{88781DE9-3824-48F1-842F-E4F642A10269}" srcOrd="2" destOrd="0" parTransId="{D04C38F6-DACC-4247-8B5D-DA1F17D48C7D}" sibTransId="{55AE8A21-C2DD-47E5-A346-3518CC99FCD3}"/>
    <dgm:cxn modelId="{C273C306-DB42-4FCD-97B8-8D3F181AD907}" type="presOf" srcId="{48E07479-A193-4D81-87DA-AB9CC1527A6A}" destId="{F93BC62F-6507-4C42-A07B-79AEB90826F7}" srcOrd="0" destOrd="0" presId="urn:microsoft.com/office/officeart/2005/8/layout/process4"/>
    <dgm:cxn modelId="{3255D3B9-3C66-4473-AE04-5DBBD71608F4}" type="presOf" srcId="{E056E687-5A33-4C7A-95F5-58DA9BC40306}" destId="{ACCF3417-02CE-4157-927E-1DA82E746013}" srcOrd="0" destOrd="0" presId="urn:microsoft.com/office/officeart/2005/8/layout/process4"/>
    <dgm:cxn modelId="{A6553D4E-A6F7-45FE-8176-0EBFD54247BA}" type="presOf" srcId="{6C46A2DF-77E1-4585-A30A-5144CAB51E62}" destId="{55232338-5D90-4053-B131-A43CD9470178}" srcOrd="0" destOrd="0" presId="urn:microsoft.com/office/officeart/2005/8/layout/process4"/>
    <dgm:cxn modelId="{311F4AEF-DCD4-47E3-9723-200C0F5DADCD}" type="presParOf" srcId="{F93BC62F-6507-4C42-A07B-79AEB90826F7}" destId="{5EF8EF52-632A-4C8B-87A8-2427F460CB09}" srcOrd="0" destOrd="0" presId="urn:microsoft.com/office/officeart/2005/8/layout/process4"/>
    <dgm:cxn modelId="{F5694F07-7589-405C-A8D5-FA74182E56D3}" type="presParOf" srcId="{5EF8EF52-632A-4C8B-87A8-2427F460CB09}" destId="{78281E60-83F6-4057-BC3D-D9F3D9B7DAC2}" srcOrd="0" destOrd="0" presId="urn:microsoft.com/office/officeart/2005/8/layout/process4"/>
    <dgm:cxn modelId="{4F9C167F-C804-4BF5-8F7C-539889F517FB}" type="presParOf" srcId="{F93BC62F-6507-4C42-A07B-79AEB90826F7}" destId="{540C4C1B-E496-48F7-9D6C-B9784205E82F}" srcOrd="1" destOrd="0" presId="urn:microsoft.com/office/officeart/2005/8/layout/process4"/>
    <dgm:cxn modelId="{9BA5BF6B-7E6E-497A-B946-E63041D3B4CC}" type="presParOf" srcId="{F93BC62F-6507-4C42-A07B-79AEB90826F7}" destId="{54CD9C06-BC9C-4992-81FA-645BFBA58C46}" srcOrd="2" destOrd="0" presId="urn:microsoft.com/office/officeart/2005/8/layout/process4"/>
    <dgm:cxn modelId="{27D9ABBF-5ADB-414B-A8D6-D1120A2425B8}" type="presParOf" srcId="{54CD9C06-BC9C-4992-81FA-645BFBA58C46}" destId="{55232338-5D90-4053-B131-A43CD9470178}" srcOrd="0" destOrd="0" presId="urn:microsoft.com/office/officeart/2005/8/layout/process4"/>
    <dgm:cxn modelId="{7ED542B1-074C-4B1B-BED5-863E8467CC9B}" type="presParOf" srcId="{F93BC62F-6507-4C42-A07B-79AEB90826F7}" destId="{713B1B57-1893-476E-A175-E0579315563D}" srcOrd="3" destOrd="0" presId="urn:microsoft.com/office/officeart/2005/8/layout/process4"/>
    <dgm:cxn modelId="{B97814BB-FFDC-409B-A4F2-930B14B5A9C1}" type="presParOf" srcId="{F93BC62F-6507-4C42-A07B-79AEB90826F7}" destId="{62876E8C-7613-4747-AEBE-4AAA1159630C}" srcOrd="4" destOrd="0" presId="urn:microsoft.com/office/officeart/2005/8/layout/process4"/>
    <dgm:cxn modelId="{44EB64DF-EE99-4A0C-9853-6A86DE31F725}" type="presParOf" srcId="{62876E8C-7613-4747-AEBE-4AAA1159630C}" destId="{ACCF3417-02CE-4157-927E-1DA82E74601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6226EF-EF98-4B45-BCC7-9D877F716BB0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</dgm:pt>
    <dgm:pt modelId="{9B46DD0B-D963-4AB6-8557-E5BEF6104A8F}">
      <dgm:prSet phldrT="[Text]"/>
      <dgm:spPr/>
      <dgm:t>
        <a:bodyPr/>
        <a:lstStyle/>
        <a:p>
          <a:r>
            <a:rPr lang="en-AU" dirty="0" smtClean="0"/>
            <a:t>Reference Model Incl. Data Types</a:t>
          </a:r>
          <a:endParaRPr lang="en-AU" dirty="0"/>
        </a:p>
      </dgm:t>
    </dgm:pt>
    <dgm:pt modelId="{DBDD622A-3A50-4D30-8E6C-D4CD87912456}" type="parTrans" cxnId="{963B04FD-D0A7-43EC-A28F-69A20BA2F91D}">
      <dgm:prSet/>
      <dgm:spPr/>
      <dgm:t>
        <a:bodyPr/>
        <a:lstStyle/>
        <a:p>
          <a:endParaRPr lang="en-AU"/>
        </a:p>
      </dgm:t>
    </dgm:pt>
    <dgm:pt modelId="{8942712A-0173-4843-A093-41DA8D6EF7BF}" type="sibTrans" cxnId="{963B04FD-D0A7-43EC-A28F-69A20BA2F91D}">
      <dgm:prSet/>
      <dgm:spPr/>
      <dgm:t>
        <a:bodyPr/>
        <a:lstStyle/>
        <a:p>
          <a:endParaRPr lang="en-AU"/>
        </a:p>
      </dgm:t>
    </dgm:pt>
    <dgm:pt modelId="{B59DC2A1-B232-40DA-9989-2720794B14D3}">
      <dgm:prSet phldrT="[Text]"/>
      <dgm:spPr/>
      <dgm:t>
        <a:bodyPr/>
        <a:lstStyle/>
        <a:p>
          <a:r>
            <a:rPr lang="en-AU" dirty="0" smtClean="0"/>
            <a:t>Constraint Models</a:t>
          </a:r>
          <a:endParaRPr lang="en-AU" dirty="0"/>
        </a:p>
      </dgm:t>
    </dgm:pt>
    <dgm:pt modelId="{77C46593-95AC-4D75-9602-3F9DF9632FAF}" type="parTrans" cxnId="{514C6A2C-2263-4E81-BB9A-2B91B4D689C6}">
      <dgm:prSet/>
      <dgm:spPr/>
      <dgm:t>
        <a:bodyPr/>
        <a:lstStyle/>
        <a:p>
          <a:endParaRPr lang="en-AU"/>
        </a:p>
      </dgm:t>
    </dgm:pt>
    <dgm:pt modelId="{13FC25DB-4255-4588-8D6F-968533E7C5E1}" type="sibTrans" cxnId="{514C6A2C-2263-4E81-BB9A-2B91B4D689C6}">
      <dgm:prSet/>
      <dgm:spPr/>
      <dgm:t>
        <a:bodyPr/>
        <a:lstStyle/>
        <a:p>
          <a:endParaRPr lang="en-AU"/>
        </a:p>
      </dgm:t>
    </dgm:pt>
    <dgm:pt modelId="{5297CA17-A722-4F35-9F9B-CD546CABC49B}" type="pres">
      <dgm:prSet presAssocID="{376226EF-EF98-4B45-BCC7-9D877F716BB0}" presName="compositeShape" presStyleCnt="0">
        <dgm:presLayoutVars>
          <dgm:dir/>
          <dgm:resizeHandles/>
        </dgm:presLayoutVars>
      </dgm:prSet>
      <dgm:spPr/>
    </dgm:pt>
    <dgm:pt modelId="{C916497A-D4F4-486C-B8F6-EDE7147BBBCC}" type="pres">
      <dgm:prSet presAssocID="{376226EF-EF98-4B45-BCC7-9D877F716BB0}" presName="pyramid" presStyleLbl="node1" presStyleIdx="0" presStyleCnt="1"/>
      <dgm:spPr/>
    </dgm:pt>
    <dgm:pt modelId="{CB94EDFF-0B68-4DFE-897E-F9C98811B6FB}" type="pres">
      <dgm:prSet presAssocID="{376226EF-EF98-4B45-BCC7-9D877F716BB0}" presName="theList" presStyleCnt="0"/>
      <dgm:spPr/>
    </dgm:pt>
    <dgm:pt modelId="{5F153403-73D0-4871-AAB8-1B5BF4ACA2EC}" type="pres">
      <dgm:prSet presAssocID="{9B46DD0B-D963-4AB6-8557-E5BEF6104A8F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5C9FCD2-AA26-4BFB-A347-162851269175}" type="pres">
      <dgm:prSet presAssocID="{9B46DD0B-D963-4AB6-8557-E5BEF6104A8F}" presName="aSpace" presStyleCnt="0"/>
      <dgm:spPr/>
    </dgm:pt>
    <dgm:pt modelId="{82A35D87-58B6-428E-ABC6-83B0778F2633}" type="pres">
      <dgm:prSet presAssocID="{B59DC2A1-B232-40DA-9989-2720794B14D3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CC28A2C-E530-4FE0-B31E-8F4E444F4AA6}" type="pres">
      <dgm:prSet presAssocID="{B59DC2A1-B232-40DA-9989-2720794B14D3}" presName="aSpace" presStyleCnt="0"/>
      <dgm:spPr/>
    </dgm:pt>
  </dgm:ptLst>
  <dgm:cxnLst>
    <dgm:cxn modelId="{DEED497F-4308-4F00-A082-61335BAB9BDD}" type="presOf" srcId="{B59DC2A1-B232-40DA-9989-2720794B14D3}" destId="{82A35D87-58B6-428E-ABC6-83B0778F2633}" srcOrd="0" destOrd="0" presId="urn:microsoft.com/office/officeart/2005/8/layout/pyramid2"/>
    <dgm:cxn modelId="{3FD94ADB-A8FD-4D63-87B1-881C22946A68}" type="presOf" srcId="{376226EF-EF98-4B45-BCC7-9D877F716BB0}" destId="{5297CA17-A722-4F35-9F9B-CD546CABC49B}" srcOrd="0" destOrd="0" presId="urn:microsoft.com/office/officeart/2005/8/layout/pyramid2"/>
    <dgm:cxn modelId="{963B04FD-D0A7-43EC-A28F-69A20BA2F91D}" srcId="{376226EF-EF98-4B45-BCC7-9D877F716BB0}" destId="{9B46DD0B-D963-4AB6-8557-E5BEF6104A8F}" srcOrd="0" destOrd="0" parTransId="{DBDD622A-3A50-4D30-8E6C-D4CD87912456}" sibTransId="{8942712A-0173-4843-A093-41DA8D6EF7BF}"/>
    <dgm:cxn modelId="{514C6A2C-2263-4E81-BB9A-2B91B4D689C6}" srcId="{376226EF-EF98-4B45-BCC7-9D877F716BB0}" destId="{B59DC2A1-B232-40DA-9989-2720794B14D3}" srcOrd="1" destOrd="0" parTransId="{77C46593-95AC-4D75-9602-3F9DF9632FAF}" sibTransId="{13FC25DB-4255-4588-8D6F-968533E7C5E1}"/>
    <dgm:cxn modelId="{F73D3F68-F7DB-4998-BDBD-3A6C200A4C3C}" type="presOf" srcId="{9B46DD0B-D963-4AB6-8557-E5BEF6104A8F}" destId="{5F153403-73D0-4871-AAB8-1B5BF4ACA2EC}" srcOrd="0" destOrd="0" presId="urn:microsoft.com/office/officeart/2005/8/layout/pyramid2"/>
    <dgm:cxn modelId="{C713CA51-58AF-42EB-A06F-47BBD1D5C794}" type="presParOf" srcId="{5297CA17-A722-4F35-9F9B-CD546CABC49B}" destId="{C916497A-D4F4-486C-B8F6-EDE7147BBBCC}" srcOrd="0" destOrd="0" presId="urn:microsoft.com/office/officeart/2005/8/layout/pyramid2"/>
    <dgm:cxn modelId="{ED2CC846-B0B7-464D-ACFD-B459467FBF12}" type="presParOf" srcId="{5297CA17-A722-4F35-9F9B-CD546CABC49B}" destId="{CB94EDFF-0B68-4DFE-897E-F9C98811B6FB}" srcOrd="1" destOrd="0" presId="urn:microsoft.com/office/officeart/2005/8/layout/pyramid2"/>
    <dgm:cxn modelId="{B65AE9C4-5507-4FE3-90E9-BB4FC3132257}" type="presParOf" srcId="{CB94EDFF-0B68-4DFE-897E-F9C98811B6FB}" destId="{5F153403-73D0-4871-AAB8-1B5BF4ACA2EC}" srcOrd="0" destOrd="0" presId="urn:microsoft.com/office/officeart/2005/8/layout/pyramid2"/>
    <dgm:cxn modelId="{E99E12C4-B2E6-4DC9-B557-33BB02006A31}" type="presParOf" srcId="{CB94EDFF-0B68-4DFE-897E-F9C98811B6FB}" destId="{E5C9FCD2-AA26-4BFB-A347-162851269175}" srcOrd="1" destOrd="0" presId="urn:microsoft.com/office/officeart/2005/8/layout/pyramid2"/>
    <dgm:cxn modelId="{96CC7FA0-1F22-4FA6-AF2A-5E1FCCD72FBF}" type="presParOf" srcId="{CB94EDFF-0B68-4DFE-897E-F9C98811B6FB}" destId="{82A35D87-58B6-428E-ABC6-83B0778F2633}" srcOrd="2" destOrd="0" presId="urn:microsoft.com/office/officeart/2005/8/layout/pyramid2"/>
    <dgm:cxn modelId="{0C7B12F8-0E94-4CF1-9CAB-EF76C63679A1}" type="presParOf" srcId="{CB94EDFF-0B68-4DFE-897E-F9C98811B6FB}" destId="{DCC28A2C-E530-4FE0-B31E-8F4E444F4AA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81E60-83F6-4057-BC3D-D9F3D9B7DAC2}">
      <dsp:nvSpPr>
        <dsp:cNvPr id="0" name=""/>
        <dsp:cNvSpPr/>
      </dsp:nvSpPr>
      <dsp:spPr>
        <a:xfrm>
          <a:off x="0" y="3150769"/>
          <a:ext cx="4978400" cy="2248978"/>
        </a:xfrm>
        <a:prstGeom prst="rect">
          <a:avLst/>
        </a:prstGeom>
        <a:solidFill>
          <a:schemeClr val="bg2">
            <a:lumMod val="5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Represent knowledge objects’ scope where standard terminology (small data) is bound to concepts contained within each model to retain meaning</a:t>
          </a:r>
          <a:endParaRPr lang="en-AU" sz="2400" b="1" kern="1200" dirty="0"/>
        </a:p>
      </dsp:txBody>
      <dsp:txXfrm>
        <a:off x="0" y="3150769"/>
        <a:ext cx="4978400" cy="2248978"/>
      </dsp:txXfrm>
    </dsp:sp>
    <dsp:sp modelId="{55232338-5D90-4053-B131-A43CD9470178}">
      <dsp:nvSpPr>
        <dsp:cNvPr id="0" name=""/>
        <dsp:cNvSpPr/>
      </dsp:nvSpPr>
      <dsp:spPr>
        <a:xfrm rot="10800000">
          <a:off x="0" y="1525489"/>
          <a:ext cx="4978400" cy="1643908"/>
        </a:xfrm>
        <a:prstGeom prst="upArrowCallout">
          <a:avLst/>
        </a:prstGeom>
        <a:solidFill>
          <a:schemeClr val="accent3">
            <a:lumMod val="75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Structure data referring to </a:t>
          </a:r>
          <a:r>
            <a:rPr lang="en-AU" sz="2400" b="1" kern="1200" dirty="0" err="1" smtClean="0"/>
            <a:t>EHR</a:t>
          </a:r>
          <a:r>
            <a:rPr lang="en-AU" sz="2400" b="1" kern="1200" dirty="0" smtClean="0"/>
            <a:t> structural components</a:t>
          </a:r>
          <a:endParaRPr lang="en-AU" sz="2400" b="1" kern="1200" dirty="0"/>
        </a:p>
      </dsp:txBody>
      <dsp:txXfrm rot="10800000">
        <a:off x="0" y="1525489"/>
        <a:ext cx="4978400" cy="1068162"/>
      </dsp:txXfrm>
    </dsp:sp>
    <dsp:sp modelId="{ACCF3417-02CE-4157-927E-1DA82E746013}">
      <dsp:nvSpPr>
        <dsp:cNvPr id="0" name=""/>
        <dsp:cNvSpPr/>
      </dsp:nvSpPr>
      <dsp:spPr>
        <a:xfrm rot="10800000">
          <a:off x="0" y="852"/>
          <a:ext cx="4978400" cy="1546236"/>
        </a:xfrm>
        <a:prstGeom prst="upArrowCallout">
          <a:avLst/>
        </a:prstGeom>
        <a:solidFill>
          <a:schemeClr val="accent3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Represents high level </a:t>
          </a:r>
          <a:r>
            <a:rPr lang="en-AU" sz="2400" b="1" kern="1200" dirty="0" err="1" smtClean="0"/>
            <a:t>EHR</a:t>
          </a:r>
          <a:r>
            <a:rPr lang="en-AU" sz="2400" b="1" kern="1200" dirty="0" smtClean="0"/>
            <a:t> structure/framework</a:t>
          </a:r>
          <a:endParaRPr lang="en-AU" sz="2400" b="1" kern="1200" dirty="0"/>
        </a:p>
      </dsp:txBody>
      <dsp:txXfrm rot="10800000">
        <a:off x="0" y="852"/>
        <a:ext cx="4978400" cy="10046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6497A-D4F4-486C-B8F6-EDE7147BBBCC}">
      <dsp:nvSpPr>
        <dsp:cNvPr id="0" name=""/>
        <dsp:cNvSpPr/>
      </dsp:nvSpPr>
      <dsp:spPr>
        <a:xfrm>
          <a:off x="0" y="0"/>
          <a:ext cx="2504626" cy="5688632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153403-73D0-4871-AAB8-1B5BF4ACA2EC}">
      <dsp:nvSpPr>
        <dsp:cNvPr id="0" name=""/>
        <dsp:cNvSpPr/>
      </dsp:nvSpPr>
      <dsp:spPr>
        <a:xfrm>
          <a:off x="1252313" y="569418"/>
          <a:ext cx="1628006" cy="20221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/>
            <a:t>Reference Model Incl. Data Types</a:t>
          </a:r>
          <a:endParaRPr lang="en-AU" sz="2400" kern="1200" dirty="0"/>
        </a:p>
      </dsp:txBody>
      <dsp:txXfrm>
        <a:off x="1331786" y="648891"/>
        <a:ext cx="1469060" cy="1863184"/>
      </dsp:txXfrm>
    </dsp:sp>
    <dsp:sp modelId="{82A35D87-58B6-428E-ABC6-83B0778F2633}">
      <dsp:nvSpPr>
        <dsp:cNvPr id="0" name=""/>
        <dsp:cNvSpPr/>
      </dsp:nvSpPr>
      <dsp:spPr>
        <a:xfrm>
          <a:off x="1252313" y="2844316"/>
          <a:ext cx="1628006" cy="20221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904187"/>
              <a:satOff val="-4605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/>
            <a:t>Constraint Models</a:t>
          </a:r>
          <a:endParaRPr lang="en-AU" sz="2400" kern="1200" dirty="0"/>
        </a:p>
      </dsp:txBody>
      <dsp:txXfrm>
        <a:off x="1331786" y="2923789"/>
        <a:ext cx="1469060" cy="1863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04752-2F39-4C61-B80A-4C148399A2E1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16230-DF01-48D9-AD58-0FAD0F499C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17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16230-DF01-48D9-AD58-0FAD0F499C69}" type="slidenum">
              <a:rPr lang="en-AU" smtClean="0"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16230-DF01-48D9-AD58-0FAD0F499C69}" type="slidenum">
              <a:rPr lang="en-AU" smtClean="0"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5C207A-B2B5-4544-BD43-8C7141F06B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9CB60B-2C99-4FE7-933D-78DAA094D18C}" type="datetimeFigureOut">
              <a:rPr lang="en-AU" smtClean="0"/>
              <a:pPr/>
              <a:t>20/08/2015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cho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4632" cy="2016224"/>
          </a:xfrm>
        </p:spPr>
        <p:txBody>
          <a:bodyPr>
            <a:noAutofit/>
          </a:bodyPr>
          <a:lstStyle/>
          <a:p>
            <a:r>
              <a:rPr lang="en-AU" sz="4400" dirty="0" smtClean="0"/>
              <a:t>An Information Paradigm Shift is Required to Realise EHR Benefits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7920880" cy="2945922"/>
          </a:xfrm>
        </p:spPr>
        <p:txBody>
          <a:bodyPr>
            <a:noAutofit/>
          </a:bodyPr>
          <a:lstStyle/>
          <a:p>
            <a:pPr algn="ctr"/>
            <a:r>
              <a:rPr lang="en-AU" sz="2800" b="1" dirty="0" smtClean="0"/>
              <a:t>Dr Evelyn Hovenga , eHealth Education, Australia       </a:t>
            </a:r>
          </a:p>
          <a:p>
            <a:pPr algn="ctr"/>
            <a:r>
              <a:rPr lang="en-AU" sz="2800" b="1" dirty="0" smtClean="0"/>
              <a:t>Heather Grain, Global eHealth Collaborative (</a:t>
            </a:r>
            <a:r>
              <a:rPr lang="en-AU" sz="2800" b="1" dirty="0" err="1" smtClean="0"/>
              <a:t>GeHCo</a:t>
            </a:r>
            <a:r>
              <a:rPr lang="en-AU" sz="2800" b="1" dirty="0" smtClean="0"/>
              <a:t>) Australia </a:t>
            </a:r>
          </a:p>
          <a:p>
            <a:pPr algn="ctr"/>
            <a:r>
              <a:rPr lang="en-AU" sz="2800" b="1" dirty="0" smtClean="0">
                <a:hlinkClick r:id="rId2"/>
              </a:rPr>
              <a:t>www.gehco.org</a:t>
            </a:r>
            <a:r>
              <a:rPr lang="en-AU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225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EHRs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fontScale="92500" lnSpcReduction="10000"/>
          </a:bodyPr>
          <a:lstStyle/>
          <a:p>
            <a:pPr lvl="1">
              <a:spcAft>
                <a:spcPts val="600"/>
              </a:spcAft>
            </a:pPr>
            <a:r>
              <a:rPr lang="en-AU" sz="2800" dirty="0" smtClean="0"/>
              <a:t>Place of information and knowledge storage </a:t>
            </a:r>
          </a:p>
          <a:p>
            <a:pPr lvl="1">
              <a:spcAft>
                <a:spcPts val="600"/>
              </a:spcAft>
            </a:pPr>
            <a:r>
              <a:rPr lang="en-AU" sz="2800" dirty="0" smtClean="0"/>
              <a:t>Used for data management and decision making via EHR systems</a:t>
            </a:r>
          </a:p>
          <a:p>
            <a:pPr lvl="2">
              <a:spcAft>
                <a:spcPts val="600"/>
              </a:spcAft>
            </a:pPr>
            <a:r>
              <a:rPr lang="en-AU" sz="2600" dirty="0" smtClean="0"/>
              <a:t>By different team members for a variety </a:t>
            </a:r>
            <a:r>
              <a:rPr lang="en-AU" sz="2600" dirty="0"/>
              <a:t>of purposes at various </a:t>
            </a:r>
            <a:r>
              <a:rPr lang="en-AU" sz="2600" dirty="0" smtClean="0"/>
              <a:t>times.</a:t>
            </a:r>
          </a:p>
          <a:p>
            <a:pPr lvl="2">
              <a:spcAft>
                <a:spcPts val="600"/>
              </a:spcAft>
            </a:pPr>
            <a:r>
              <a:rPr lang="en-AU" sz="2600" dirty="0" smtClean="0"/>
              <a:t>Used by and linked with numerous alternative technologies</a:t>
            </a:r>
            <a:endParaRPr lang="en-AU" sz="2600" dirty="0"/>
          </a:p>
          <a:p>
            <a:pPr lvl="1"/>
            <a:r>
              <a:rPr lang="en-AU" sz="2800" dirty="0" smtClean="0"/>
              <a:t> Store small data for point of care use</a:t>
            </a:r>
          </a:p>
          <a:p>
            <a:pPr lvl="1"/>
            <a:r>
              <a:rPr lang="en-AU" sz="2800" dirty="0" smtClean="0"/>
              <a:t>Linked to generate big data</a:t>
            </a:r>
          </a:p>
          <a:p>
            <a:pPr lvl="2"/>
            <a:r>
              <a:rPr lang="en-AU" sz="2600" dirty="0" smtClean="0"/>
              <a:t>supporting </a:t>
            </a:r>
            <a:r>
              <a:rPr lang="en-AU" sz="2600" dirty="0"/>
              <a:t>research, new knowledge acquisition &amp; </a:t>
            </a:r>
            <a:r>
              <a:rPr lang="en-AU" sz="2600" dirty="0" smtClean="0"/>
              <a:t>discovery, public health, national reporting etc.</a:t>
            </a:r>
            <a:endParaRPr lang="en-AU" sz="2600" dirty="0"/>
          </a:p>
          <a:p>
            <a:pPr lvl="1"/>
            <a:endParaRPr lang="en-AU" sz="2800" dirty="0" smtClean="0"/>
          </a:p>
          <a:p>
            <a:endParaRPr lang="en-AU" sz="2800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311570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Problem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i="1" dirty="0" smtClean="0"/>
              <a:t>Unsustainable</a:t>
            </a:r>
            <a:r>
              <a:rPr lang="en-AU" sz="2400" dirty="0" smtClean="0"/>
              <a:t> healthcare system</a:t>
            </a:r>
          </a:p>
          <a:p>
            <a:r>
              <a:rPr lang="en-AU" sz="2400" dirty="0" smtClean="0"/>
              <a:t>Dependency upon IS from </a:t>
            </a:r>
            <a:r>
              <a:rPr lang="en-AU" sz="2400" i="1" dirty="0" smtClean="0"/>
              <a:t>disparate vendors</a:t>
            </a:r>
          </a:p>
          <a:p>
            <a:r>
              <a:rPr lang="en-AU" sz="2400" dirty="0" smtClean="0"/>
              <a:t>Vendors </a:t>
            </a:r>
            <a:r>
              <a:rPr lang="en-AU" sz="2400" i="1" dirty="0" smtClean="0"/>
              <a:t>proprietary information structure</a:t>
            </a:r>
            <a:r>
              <a:rPr lang="en-AU" sz="2400" dirty="0" smtClean="0"/>
              <a:t> and </a:t>
            </a:r>
            <a:r>
              <a:rPr lang="en-AU" sz="2400" i="1" dirty="0" smtClean="0"/>
              <a:t>IP</a:t>
            </a:r>
          </a:p>
          <a:p>
            <a:r>
              <a:rPr lang="en-AU" sz="2400" dirty="0" smtClean="0"/>
              <a:t>Current business models </a:t>
            </a:r>
            <a:r>
              <a:rPr lang="en-AU" sz="2400" dirty="0" smtClean="0"/>
              <a:t>perceived as </a:t>
            </a:r>
            <a:r>
              <a:rPr lang="en-AU" sz="2400" i="1" dirty="0" smtClean="0"/>
              <a:t>advantageous</a:t>
            </a:r>
            <a:r>
              <a:rPr lang="en-AU" sz="2400" dirty="0" smtClean="0"/>
              <a:t> </a:t>
            </a:r>
            <a:r>
              <a:rPr lang="en-AU" sz="2400" dirty="0" smtClean="0"/>
              <a:t>for vendors</a:t>
            </a:r>
          </a:p>
          <a:p>
            <a:r>
              <a:rPr lang="en-AU" sz="2400" i="1" dirty="0" smtClean="0"/>
              <a:t>Inconsistent information </a:t>
            </a:r>
            <a:r>
              <a:rPr lang="en-AU" sz="2400" dirty="0" smtClean="0"/>
              <a:t>representation between products &amp; systems</a:t>
            </a:r>
          </a:p>
          <a:p>
            <a:r>
              <a:rPr lang="en-AU" sz="2400" dirty="0" smtClean="0"/>
              <a:t>Traditional knowledge acquisition methods </a:t>
            </a:r>
            <a:r>
              <a:rPr lang="en-AU" sz="2400" i="1" dirty="0" smtClean="0"/>
              <a:t>limited in scope, costly to run, time consuming</a:t>
            </a:r>
          </a:p>
          <a:p>
            <a:r>
              <a:rPr lang="en-AU" sz="2400" i="1" dirty="0" smtClean="0"/>
              <a:t>Expensive reporting &amp; statistical analysis</a:t>
            </a:r>
          </a:p>
          <a:p>
            <a:r>
              <a:rPr lang="en-AU" sz="2400" i="1" dirty="0" smtClean="0"/>
              <a:t>Lack of </a:t>
            </a:r>
            <a:r>
              <a:rPr lang="en-AU" sz="2400" dirty="0" smtClean="0"/>
              <a:t>a long term </a:t>
            </a:r>
            <a:r>
              <a:rPr lang="en-AU" sz="2400" i="1" dirty="0" smtClean="0"/>
              <a:t>national vision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205258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Literature review</a:t>
            </a:r>
          </a:p>
          <a:p>
            <a:r>
              <a:rPr lang="en-AU" dirty="0" smtClean="0"/>
              <a:t>Participation in and interviews with key experienced eHealth standards developers and </a:t>
            </a:r>
            <a:r>
              <a:rPr lang="en-AU" dirty="0" smtClean="0"/>
              <a:t>system implementers</a:t>
            </a:r>
            <a:endParaRPr lang="en-AU" dirty="0" smtClean="0"/>
          </a:p>
          <a:p>
            <a:r>
              <a:rPr lang="en-AU" dirty="0" smtClean="0"/>
              <a:t>Analysis of:</a:t>
            </a:r>
          </a:p>
          <a:p>
            <a:pPr lvl="1"/>
            <a:r>
              <a:rPr lang="en-AU" dirty="0" smtClean="0"/>
              <a:t>Outcomes of </a:t>
            </a:r>
            <a:r>
              <a:rPr lang="en-AU" dirty="0" smtClean="0"/>
              <a:t>e-health </a:t>
            </a:r>
            <a:r>
              <a:rPr lang="en-AU" dirty="0" smtClean="0"/>
              <a:t>initiatives, implementations</a:t>
            </a:r>
          </a:p>
          <a:p>
            <a:pPr lvl="1"/>
            <a:r>
              <a:rPr lang="en-AU" dirty="0" smtClean="0"/>
              <a:t>Current system capabilities</a:t>
            </a:r>
          </a:p>
          <a:p>
            <a:pPr lvl="1"/>
            <a:r>
              <a:rPr lang="en-AU" dirty="0" smtClean="0"/>
              <a:t>Declared outcomes</a:t>
            </a:r>
          </a:p>
          <a:p>
            <a:pPr lvl="1"/>
            <a:r>
              <a:rPr lang="en-AU" dirty="0" smtClean="0"/>
              <a:t>Skill development initiatives</a:t>
            </a:r>
          </a:p>
          <a:p>
            <a:pPr lvl="1"/>
            <a:r>
              <a:rPr lang="en-AU" dirty="0" smtClean="0"/>
              <a:t>Data, information &amp; knowledge characteristics</a:t>
            </a:r>
          </a:p>
          <a:p>
            <a:pPr lvl="1"/>
            <a:r>
              <a:rPr lang="en-AU" dirty="0" smtClean="0"/>
              <a:t>Relationships between information to be shared, stored &amp; retrieved</a:t>
            </a:r>
          </a:p>
          <a:p>
            <a:pPr lvl="1"/>
            <a:r>
              <a:rPr lang="en-AU" dirty="0" smtClean="0"/>
              <a:t>How this relates to technical infrastructures</a:t>
            </a:r>
          </a:p>
          <a:p>
            <a:pPr lvl="1"/>
            <a:r>
              <a:rPr lang="en-AU" dirty="0" smtClean="0"/>
              <a:t>inhibitors/enablers – funding, org structures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349815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Evaluation of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AU" sz="2400" dirty="0" smtClean="0"/>
              <a:t>We have a unique data dilemma:</a:t>
            </a:r>
          </a:p>
          <a:p>
            <a:r>
              <a:rPr lang="en-AU" sz="2400" dirty="0" smtClean="0"/>
              <a:t>Need to represent data for healthcare in multiple ways to suit a variety of purposes</a:t>
            </a:r>
          </a:p>
          <a:p>
            <a:pPr lvl="1"/>
            <a:r>
              <a:rPr lang="en-AU" dirty="0" smtClean="0"/>
              <a:t>Data use to support patient care must be accurate and reliably represent facts</a:t>
            </a:r>
          </a:p>
          <a:p>
            <a:pPr lvl="1"/>
            <a:r>
              <a:rPr lang="en-AU" dirty="0" smtClean="0"/>
              <a:t>Reporting systems require classified data that aggregate concepts</a:t>
            </a:r>
          </a:p>
          <a:p>
            <a:pPr lvl="2"/>
            <a:r>
              <a:rPr lang="en-AU" dirty="0" smtClean="0"/>
              <a:t>Indicates that a case fits or special rules apply for data collection methods e.g. ICD coding and DRGs</a:t>
            </a:r>
          </a:p>
          <a:p>
            <a:r>
              <a:rPr lang="en-AU" dirty="0" smtClean="0"/>
              <a:t>Every purpose requires different data presentations whilst data also needs to be managed across the continuum of use</a:t>
            </a:r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267413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Our challenge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Need for consistent approaches to:</a:t>
            </a:r>
          </a:p>
          <a:p>
            <a:pPr lvl="1"/>
            <a:r>
              <a:rPr lang="en-AU" sz="2400" dirty="0" smtClean="0"/>
              <a:t> achieve the conversion of data</a:t>
            </a:r>
          </a:p>
          <a:p>
            <a:pPr lvl="1"/>
            <a:r>
              <a:rPr lang="en-AU" sz="2400" dirty="0" smtClean="0"/>
              <a:t> from disparate systems and </a:t>
            </a:r>
          </a:p>
          <a:p>
            <a:pPr lvl="1"/>
            <a:r>
              <a:rPr lang="en-AU" sz="2400" dirty="0"/>
              <a:t> </a:t>
            </a:r>
            <a:r>
              <a:rPr lang="en-AU" sz="2400" dirty="0" smtClean="0"/>
              <a:t>information models.</a:t>
            </a:r>
          </a:p>
          <a:p>
            <a:r>
              <a:rPr lang="en-AU" sz="2400" dirty="0" smtClean="0"/>
              <a:t>Original data meaning may vary based on context</a:t>
            </a:r>
          </a:p>
          <a:p>
            <a:r>
              <a:rPr lang="en-AU" sz="2400" dirty="0" smtClean="0"/>
              <a:t>Differences lack clarity in the absence of a comparable information model using meaning based data representation.</a:t>
            </a:r>
          </a:p>
          <a:p>
            <a:r>
              <a:rPr lang="en-AU" sz="2400" dirty="0" smtClean="0"/>
              <a:t>Data maps may appear comparable but may not actually be so.</a:t>
            </a:r>
          </a:p>
          <a:p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108839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Paradigm shift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Adopt standard open health information model</a:t>
            </a:r>
          </a:p>
          <a:p>
            <a:r>
              <a:rPr lang="en-AU" sz="2400" dirty="0" smtClean="0"/>
              <a:t>Use consistent concept representation where appropriate</a:t>
            </a:r>
          </a:p>
          <a:p>
            <a:r>
              <a:rPr lang="en-AU" sz="2400" dirty="0" smtClean="0"/>
              <a:t>Information &amp; knowledge governance strategy</a:t>
            </a:r>
          </a:p>
          <a:p>
            <a:r>
              <a:rPr lang="en-AU" sz="2400" dirty="0" smtClean="0"/>
              <a:t>Implementation approach</a:t>
            </a:r>
          </a:p>
          <a:p>
            <a:r>
              <a:rPr lang="en-AU" sz="2400" dirty="0" smtClean="0"/>
              <a:t>Conversion of existing knowledge into computational format consistent with information model</a:t>
            </a:r>
          </a:p>
          <a:p>
            <a:r>
              <a:rPr lang="en-AU" sz="2400" dirty="0" smtClean="0"/>
              <a:t>Appropriate workforce skill development to realize all benefits</a:t>
            </a:r>
          </a:p>
          <a:p>
            <a:pPr lvl="1"/>
            <a:r>
              <a:rPr lang="en-AU" sz="2400" dirty="0" smtClean="0"/>
              <a:t>Automation of all reporting &amp; statistical analysis</a:t>
            </a:r>
            <a:endParaRPr lang="en-AU" sz="2400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385477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AU" dirty="0" smtClean="0"/>
              <a:t>Electronic Health Record 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8987093"/>
              </p:ext>
            </p:extLst>
          </p:nvPr>
        </p:nvGraphicFramePr>
        <p:xfrm>
          <a:off x="3708400" y="980728"/>
          <a:ext cx="49784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66460022"/>
              </p:ext>
            </p:extLst>
          </p:nvPr>
        </p:nvGraphicFramePr>
        <p:xfrm>
          <a:off x="251520" y="836712"/>
          <a:ext cx="288032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Right Arrow 8"/>
          <p:cNvSpPr/>
          <p:nvPr/>
        </p:nvSpPr>
        <p:spPr>
          <a:xfrm>
            <a:off x="3131840" y="1425585"/>
            <a:ext cx="648072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ight Arrow 9"/>
          <p:cNvSpPr/>
          <p:nvPr/>
        </p:nvSpPr>
        <p:spPr>
          <a:xfrm>
            <a:off x="3131840" y="3062680"/>
            <a:ext cx="648072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ight Arrow 10"/>
          <p:cNvSpPr/>
          <p:nvPr/>
        </p:nvSpPr>
        <p:spPr>
          <a:xfrm>
            <a:off x="3131840" y="5013176"/>
            <a:ext cx="648072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Up Arrow 11"/>
          <p:cNvSpPr/>
          <p:nvPr/>
        </p:nvSpPr>
        <p:spPr>
          <a:xfrm>
            <a:off x="2013101" y="3460532"/>
            <a:ext cx="648072" cy="216024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Up-Down Arrow 13"/>
          <p:cNvSpPr/>
          <p:nvPr/>
        </p:nvSpPr>
        <p:spPr>
          <a:xfrm>
            <a:off x="5868144" y="1772816"/>
            <a:ext cx="720080" cy="864095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Up-Down Arrow 14"/>
          <p:cNvSpPr/>
          <p:nvPr/>
        </p:nvSpPr>
        <p:spPr>
          <a:xfrm>
            <a:off x="5868144" y="3501008"/>
            <a:ext cx="674364" cy="792088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73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Accountancy has used a consistent information model globally for hundreds of years, why not adopt one to suit EHRs?</a:t>
            </a:r>
          </a:p>
          <a:p>
            <a:r>
              <a:rPr lang="en-AU" sz="2800" dirty="0" smtClean="0"/>
              <a:t>An EHR in any environment is not just about sharing, or information exchange.</a:t>
            </a:r>
          </a:p>
          <a:p>
            <a:r>
              <a:rPr lang="en-AU" sz="2800" dirty="0" smtClean="0"/>
              <a:t>A paradigm shift in thinking is required:</a:t>
            </a:r>
          </a:p>
          <a:p>
            <a:pPr lvl="1"/>
            <a:r>
              <a:rPr lang="en-AU" sz="2800" dirty="0" smtClean="0"/>
              <a:t>Standardized concept representation is</a:t>
            </a:r>
          </a:p>
          <a:p>
            <a:pPr lvl="1"/>
            <a:r>
              <a:rPr lang="en-AU" sz="2800" dirty="0" smtClean="0"/>
              <a:t>An essential pre-requisite for a new vision of healthcare supported by digital technologies </a:t>
            </a:r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4255670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372</TotalTime>
  <Words>522</Words>
  <Application>Microsoft Office PowerPoint</Application>
  <PresentationFormat>On-screen Show (4:3)</PresentationFormat>
  <Paragraphs>77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An Information Paradigm Shift is Required to Realise EHR Benefits</vt:lpstr>
      <vt:lpstr>EHRs </vt:lpstr>
      <vt:lpstr>Problem</vt:lpstr>
      <vt:lpstr>Methods</vt:lpstr>
      <vt:lpstr>Evaluation of Findings</vt:lpstr>
      <vt:lpstr>Our challenge</vt:lpstr>
      <vt:lpstr>Paradigm shift</vt:lpstr>
      <vt:lpstr>Electronic Health Record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</dc:creator>
  <cp:lastModifiedBy>Evelyn</cp:lastModifiedBy>
  <cp:revision>31</cp:revision>
  <dcterms:created xsi:type="dcterms:W3CDTF">2015-05-11T02:17:43Z</dcterms:created>
  <dcterms:modified xsi:type="dcterms:W3CDTF">2015-08-21T00:58:47Z</dcterms:modified>
</cp:coreProperties>
</file>