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2"/>
  </p:notesMasterIdLst>
  <p:sldIdLst>
    <p:sldId id="256" r:id="rId3"/>
    <p:sldId id="268" r:id="rId4"/>
    <p:sldId id="320" r:id="rId5"/>
    <p:sldId id="314" r:id="rId6"/>
    <p:sldId id="315" r:id="rId7"/>
    <p:sldId id="310" r:id="rId8"/>
    <p:sldId id="319" r:id="rId9"/>
    <p:sldId id="311" r:id="rId10"/>
    <p:sldId id="312" r:id="rId11"/>
    <p:sldId id="313" r:id="rId12"/>
    <p:sldId id="316" r:id="rId13"/>
    <p:sldId id="318" r:id="rId14"/>
    <p:sldId id="321" r:id="rId15"/>
    <p:sldId id="309" r:id="rId16"/>
    <p:sldId id="269" r:id="rId17"/>
    <p:sldId id="259" r:id="rId18"/>
    <p:sldId id="290" r:id="rId19"/>
    <p:sldId id="299" r:id="rId20"/>
    <p:sldId id="297" r:id="rId21"/>
    <p:sldId id="300" r:id="rId22"/>
    <p:sldId id="303" r:id="rId23"/>
    <p:sldId id="304" r:id="rId24"/>
    <p:sldId id="298" r:id="rId25"/>
    <p:sldId id="301" r:id="rId26"/>
    <p:sldId id="270" r:id="rId27"/>
    <p:sldId id="292" r:id="rId28"/>
    <p:sldId id="305" r:id="rId29"/>
    <p:sldId id="291" r:id="rId30"/>
    <p:sldId id="306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71" r:id="rId39"/>
    <p:sldId id="267" r:id="rId40"/>
    <p:sldId id="272" r:id="rId41"/>
    <p:sldId id="273" r:id="rId42"/>
    <p:sldId id="274" r:id="rId43"/>
    <p:sldId id="276" r:id="rId44"/>
    <p:sldId id="289" r:id="rId45"/>
    <p:sldId id="279" r:id="rId46"/>
    <p:sldId id="302" r:id="rId47"/>
    <p:sldId id="296" r:id="rId48"/>
    <p:sldId id="288" r:id="rId49"/>
    <p:sldId id="278" r:id="rId50"/>
    <p:sldId id="283" r:id="rId51"/>
    <p:sldId id="285" r:id="rId52"/>
    <p:sldId id="280" r:id="rId53"/>
    <p:sldId id="281" r:id="rId54"/>
    <p:sldId id="282" r:id="rId55"/>
    <p:sldId id="284" r:id="rId56"/>
    <p:sldId id="287" r:id="rId57"/>
    <p:sldId id="286" r:id="rId58"/>
    <p:sldId id="294" r:id="rId59"/>
    <p:sldId id="307" r:id="rId60"/>
    <p:sldId id="308" r:id="rId6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4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ea typeface="MS Gothic" charset="-128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>
              <a:ea typeface="MS Gothic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79A96E6B-9935-461F-9629-255CCC616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059431B-FF50-4A91-AD5B-3E5AB30C9790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AE83ACD-5331-4A4B-B8B1-0CA6595D6A9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48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4401" tIns="42200" rIns="84401" bIns="42200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6299A7A0-EC0B-461E-8EDF-A3A04B27F529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4401" tIns="42200" rIns="84401" bIns="42200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FA62EE6A-3C08-4BE3-9A92-3F133818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9814B5A2-62B3-418E-B80B-CFA6290D2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2863"/>
            <a:ext cx="2055812" cy="6084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3"/>
            <a:ext cx="6018213" cy="6084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F2C5FF02-E607-403E-8ED2-2C27E44B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A6E97626-9DAF-4601-9D62-90B8AF08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898525"/>
            <a:ext cx="207803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898525"/>
            <a:ext cx="608488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898525"/>
            <a:ext cx="6491288" cy="2130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81053CC6-5434-4684-B546-092DD4B08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995738" cy="5075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052513"/>
            <a:ext cx="3995737" cy="5075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12C5DC9A-AA9E-4AFC-87C8-02C9B4FD4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86106613-E2AE-4787-8A21-8B93F888C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E29BA1DF-090F-4200-BA17-B1D456FD6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B7643AA5-93F8-4977-80B1-E6DDF3DB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1B8941EF-6E3A-44F1-A838-19F471C7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E9A227A6-F65B-445C-B35D-FA15A879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6265863"/>
            <a:ext cx="142875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3"/>
            <a:ext cx="8215313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8143875" cy="5075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128000" y="6237288"/>
            <a:ext cx="97790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9.</a:t>
            </a:r>
            <a:fld id="{BC2CD017-2268-4157-8A3E-5FC8E1A1C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843213" y="6437313"/>
            <a:ext cx="3024187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000" dirty="0">
                <a:solidFill>
                  <a:srgbClr val="292627"/>
                </a:solidFill>
                <a:latin typeface="Times New Roman" pitchFamily="16" charset="0"/>
                <a:ea typeface="MS Gothic" charset="-128"/>
              </a:rPr>
              <a:t>© Ocean Informatics </a:t>
            </a:r>
            <a:r>
              <a:rPr lang="en-US" sz="1000" dirty="0">
                <a:solidFill>
                  <a:srgbClr val="292627"/>
                </a:solidFill>
                <a:latin typeface="Times New Roman" pitchFamily="16" charset="0"/>
                <a:ea typeface="MS Gothic" charset="-128"/>
              </a:rPr>
              <a:t>2010</a:t>
            </a:r>
            <a:endParaRPr lang="en-US" sz="1000" dirty="0">
              <a:solidFill>
                <a:srgbClr val="292627"/>
              </a:solidFill>
              <a:latin typeface="Times New Roman" pitchFamily="16" charset="0"/>
              <a:ea typeface="MS 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29262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29262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29262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62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627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6964363" y="1198563"/>
            <a:ext cx="1587" cy="5038725"/>
          </a:xfrm>
          <a:prstGeom prst="line">
            <a:avLst/>
          </a:prstGeom>
          <a:noFill/>
          <a:ln w="9360">
            <a:solidFill>
              <a:srgbClr val="008DC9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ea typeface="MS Gothic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898525"/>
            <a:ext cx="6491288" cy="213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974725" y="3251200"/>
            <a:ext cx="7558088" cy="1588"/>
          </a:xfrm>
          <a:prstGeom prst="line">
            <a:avLst/>
          </a:prstGeom>
          <a:noFill/>
          <a:ln w="6480">
            <a:solidFill>
              <a:srgbClr val="008DC9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ea typeface="MS Gothic" charset="-128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5803900"/>
            <a:ext cx="1655763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008DC9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008DC9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29262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29262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29262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62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92627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627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ehr.org/knowled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68300" y="898525"/>
            <a:ext cx="6494463" cy="2133600"/>
          </a:xfrm>
        </p:spPr>
        <p:txBody>
          <a:bodyPr anchor="b"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 i="1" smtClean="0">
                <a:solidFill>
                  <a:srgbClr val="040305"/>
                </a:solidFill>
              </a:rPr>
              <a:t>open</a:t>
            </a:r>
            <a:r>
              <a:rPr lang="en-US" sz="4800" smtClean="0">
                <a:solidFill>
                  <a:srgbClr val="040305"/>
                </a:solidFill>
              </a:rPr>
              <a:t>EHR Terminology binding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63938" y="3481388"/>
            <a:ext cx="3298825" cy="2362200"/>
          </a:xfrm>
        </p:spPr>
        <p:txBody>
          <a:bodyPr lIns="90000" tIns="46800" rIns="90000" bIns="46800"/>
          <a:lstStyle/>
          <a:p>
            <a:pPr marL="0" indent="0" algn="r" eaLnBrk="1" hangingPunct="1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smtClean="0"/>
              <a:t>Thomas Beale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</a:t>
            </a:r>
            <a:r>
              <a:rPr lang="en-GB" i="1" smtClean="0"/>
              <a:t>could</a:t>
            </a:r>
            <a:r>
              <a:rPr lang="en-GB" smtClean="0"/>
              <a:t> be SNOMED-coded?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70C0"/>
                </a:solidFill>
              </a:rPr>
              <a:t>Questions </a:t>
            </a:r>
            <a:r>
              <a:rPr lang="en-GB" smtClean="0"/>
              <a:t>which: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Need to be queried on using an </a:t>
            </a:r>
            <a:r>
              <a:rPr lang="en-GB" i="1" smtClean="0">
                <a:solidFill>
                  <a:schemeClr val="tx1"/>
                </a:solidFill>
              </a:rPr>
              <a:t>agreed reference coding standard</a:t>
            </a:r>
            <a:r>
              <a:rPr lang="en-GB" smtClean="0">
                <a:solidFill>
                  <a:schemeClr val="tx1"/>
                </a:solidFill>
              </a:rPr>
              <a:t>.</a:t>
            </a:r>
          </a:p>
          <a:p>
            <a:r>
              <a:rPr lang="en-GB" smtClean="0"/>
              <a:t>Example: ‘serum sodium’ (in context of blood film result of patient) does not need any coding to be 100% reliably queryable in </a:t>
            </a:r>
            <a:r>
              <a:rPr lang="en-GB" i="1" smtClean="0"/>
              <a:t>open</a:t>
            </a:r>
            <a:r>
              <a:rPr lang="en-GB" smtClean="0"/>
              <a:t>EHR environment. However, for the data to be re-usable by ANYONE later on, SNOMED-coding makes sense.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Understanding the binding problem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One thing complicates the task...SITUATION</a:t>
            </a:r>
          </a:p>
          <a:p>
            <a:r>
              <a:rPr lang="en-GB" smtClean="0"/>
              <a:t>Examples: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list of body positions is not the same as list of body positions </a:t>
            </a:r>
            <a:r>
              <a:rPr lang="en-GB" smtClean="0">
                <a:solidFill>
                  <a:srgbClr val="0070C0"/>
                </a:solidFill>
              </a:rPr>
              <a:t>pertinent to measuring BP</a:t>
            </a:r>
            <a:r>
              <a:rPr lang="en-GB" smtClean="0"/>
              <a:t>;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valid Rh blood types differs depending on whether for </a:t>
            </a:r>
            <a:r>
              <a:rPr lang="en-GB" smtClean="0">
                <a:solidFill>
                  <a:srgbClr val="0070C0"/>
                </a:solidFill>
              </a:rPr>
              <a:t>blood collection or transfusion</a:t>
            </a:r>
            <a:r>
              <a:rPr lang="en-GB" smtClean="0"/>
              <a:t>;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almost all scales, e.g. Apgar, GCS, Borg, Barthel etc </a:t>
            </a:r>
            <a:r>
              <a:rPr lang="en-GB" smtClean="0">
                <a:solidFill>
                  <a:srgbClr val="0070C0"/>
                </a:solidFill>
              </a:rPr>
              <a:t>define their own value sets </a:t>
            </a:r>
            <a:r>
              <a:rPr lang="en-GB" smtClean="0"/>
              <a:t>for common phenomena, which differ from contextless value sets of the same / similar phenomena in naming and number of divisions.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Value sets in scales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28688"/>
            <a:ext cx="57626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073400"/>
            <a:ext cx="3657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857250"/>
            <a:ext cx="44291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625" y="2857500"/>
            <a:ext cx="8215313" cy="788988"/>
          </a:xfrm>
        </p:spPr>
        <p:txBody>
          <a:bodyPr/>
          <a:lstStyle/>
          <a:p>
            <a:r>
              <a:rPr lang="en-GB" sz="3600" smtClean="0"/>
              <a:t>Binding and </a:t>
            </a:r>
            <a:r>
              <a:rPr lang="en-GB" sz="3600" i="1" smtClean="0"/>
              <a:t>open</a:t>
            </a:r>
            <a:r>
              <a:rPr lang="en-GB" sz="3600" smtClean="0"/>
              <a:t>EHR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Where is binding relevant in </a:t>
            </a:r>
            <a:r>
              <a:rPr lang="en-GB" sz="3200" i="1" smtClean="0"/>
              <a:t>open</a:t>
            </a:r>
            <a:r>
              <a:rPr lang="en-GB" sz="3200" smtClean="0"/>
              <a:t>EHR?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smtClean="0"/>
              <a:t>open</a:t>
            </a:r>
            <a:r>
              <a:rPr lang="en-GB" smtClean="0"/>
              <a:t>EHR Archetypes - essentially, maximum data sets, i.e. all data points for a given domain ‘recording’ concept (not its ontological ‘description’).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Examples: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Vitals signs: BP, Heart-rate etc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Labs – very structured, well understood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Physical exam – e.g. Pain, symptom....numerous!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Scales, e.g. GCS, Apgar, Barthel – ordinal data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Terminology need: globally invariant mappings; broad value sets e.g. ‘infectious agent’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binding needed?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smtClean="0"/>
              <a:t>open</a:t>
            </a:r>
            <a:r>
              <a:rPr lang="en-GB" smtClean="0"/>
              <a:t>EHR Templates - essentially, use-case specific content specifications; consist of data points from archetypes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Examples: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Discharge summary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Lab report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Encounter note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Terminology need: define local / region-specific or specialty-specific value sets and constraints, e.g. ‘lung infection’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NOT JUST TO SNOMED 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Kinds of binding - 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/>
              <a:t>Compositional expressions already used</a:t>
            </a:r>
          </a:p>
          <a:p>
            <a:pPr>
              <a:buFont typeface="Arial" charset="0"/>
              <a:buChar char="•"/>
            </a:pPr>
            <a:r>
              <a:rPr lang="en-GB" smtClean="0"/>
              <a:t>Direct binding to concept points</a:t>
            </a:r>
          </a:p>
          <a:p>
            <a:pPr>
              <a:buFont typeface="Arial" charset="0"/>
              <a:buChar char="•"/>
            </a:pPr>
            <a:r>
              <a:rPr lang="en-GB" smtClean="0"/>
              <a:t>Archetype local value sets </a:t>
            </a:r>
            <a:r>
              <a:rPr lang="en-GB" smtClean="0">
                <a:sym typeface="Wingdings" pitchFamily="2" charset="2"/>
              </a:rPr>
              <a:t> direct binding – value set specific to archetype</a:t>
            </a:r>
          </a:p>
          <a:p>
            <a:pPr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Ref set binding for data points that correspond to reusable value sets</a:t>
            </a:r>
          </a:p>
          <a:p>
            <a:pPr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Templates can have direct binding to SCT terms, with static value set defined in archetype or ref set reference</a:t>
            </a:r>
          </a:p>
          <a:p>
            <a:pPr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Kinds of binding - future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Context-dependent bindings</a:t>
            </a:r>
          </a:p>
          <a:p>
            <a:pPr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SCT Compositional constraints</a:t>
            </a:r>
          </a:p>
          <a:p>
            <a:pPr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SCT Composition pattern mapping?</a:t>
            </a:r>
          </a:p>
          <a:p>
            <a:pPr>
              <a:buFont typeface="Arial" charset="0"/>
              <a:buChar char="•"/>
            </a:pPr>
            <a:endParaRPr lang="en-GB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15313" cy="1143000"/>
          </a:xfrm>
        </p:spPr>
        <p:txBody>
          <a:bodyPr/>
          <a:lstStyle/>
          <a:p>
            <a:r>
              <a:rPr lang="en-GB" smtClean="0"/>
              <a:t>Type 1 binding – 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binding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WHEN: we want to associate a terminology concept with a data item that we want to be able to query</a:t>
            </a:r>
          </a:p>
          <a:p>
            <a:pPr>
              <a:buFont typeface="Arial" charset="0"/>
              <a:buChar char="•"/>
            </a:pPr>
            <a:r>
              <a:rPr lang="en-GB" smtClean="0"/>
              <a:t>Ex: systolic BP</a:t>
            </a:r>
          </a:p>
          <a:p>
            <a:pPr>
              <a:buFont typeface="Arial" charset="0"/>
              <a:buChar char="•"/>
            </a:pPr>
            <a:r>
              <a:rPr lang="en-GB" smtClean="0"/>
              <a:t>Generally an archetype path </a:t>
            </a:r>
            <a:r>
              <a:rPr lang="en-GB" smtClean="0">
                <a:sym typeface="Wingdings" pitchFamily="2" charset="2"/>
              </a:rPr>
              <a:t> code binding</a:t>
            </a:r>
          </a:p>
          <a:p>
            <a:pPr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Each path acts like a post-coordination</a:t>
            </a:r>
            <a:endParaRPr lang="en-GB" smtClean="0"/>
          </a:p>
          <a:p>
            <a:pPr lvl="1">
              <a:buFont typeface="Arial" charset="0"/>
              <a:buChar char="•"/>
            </a:pPr>
            <a:r>
              <a:rPr lang="en-GB" smtClean="0"/>
              <a:t>E.g. 24 hour average systolic pressure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8625" y="2857500"/>
            <a:ext cx="8215313" cy="788988"/>
          </a:xfrm>
        </p:spPr>
        <p:txBody>
          <a:bodyPr/>
          <a:lstStyle/>
          <a:p>
            <a:r>
              <a:rPr lang="en-GB" sz="3600" smtClean="0"/>
              <a:t>Problem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Which SCT concept do we pick?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928688"/>
            <a:ext cx="8566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14375" y="5715000"/>
            <a:ext cx="7783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C000"/>
                </a:solidFill>
              </a:rPr>
              <a:t>If we bind |systolic blood pressure| (usually means instantaneous), </a:t>
            </a:r>
          </a:p>
          <a:p>
            <a:r>
              <a:rPr lang="en-GB" sz="2000">
                <a:solidFill>
                  <a:srgbClr val="FFC000"/>
                </a:solidFill>
              </a:rPr>
              <a:t>SNOMED-driven queries  would pick up 24h av, max, min etc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4313" y="42863"/>
            <a:ext cx="8572500" cy="788987"/>
          </a:xfrm>
        </p:spPr>
        <p:txBody>
          <a:bodyPr/>
          <a:lstStyle/>
          <a:p>
            <a:r>
              <a:rPr lang="en-GB" smtClean="0"/>
              <a:t>can ‘systolic’ be post-coordinated?</a:t>
            </a:r>
          </a:p>
        </p:txBody>
      </p:sp>
      <p:pic>
        <p:nvPicPr>
          <p:cNvPr id="23555" name="Picture 2" descr="snomed_bps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85875"/>
            <a:ext cx="823595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|Bp| v |bp finding|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889000"/>
            <a:ext cx="5929312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reeform 3"/>
          <p:cNvSpPr>
            <a:spLocks/>
          </p:cNvSpPr>
          <p:nvPr/>
        </p:nvSpPr>
        <p:spPr bwMode="auto">
          <a:xfrm>
            <a:off x="985838" y="1785938"/>
            <a:ext cx="371475" cy="3289300"/>
          </a:xfrm>
          <a:custGeom>
            <a:avLst/>
            <a:gdLst>
              <a:gd name="T0" fmla="*/ 277443 w 451945"/>
              <a:gd name="T1" fmla="*/ 0 h 3289738"/>
              <a:gd name="T2" fmla="*/ 206304 w 451945"/>
              <a:gd name="T3" fmla="*/ 42036 h 3289738"/>
              <a:gd name="T4" fmla="*/ 184962 w 451945"/>
              <a:gd name="T5" fmla="*/ 52545 h 3289738"/>
              <a:gd name="T6" fmla="*/ 156506 w 451945"/>
              <a:gd name="T7" fmla="*/ 115599 h 3289738"/>
              <a:gd name="T8" fmla="*/ 149392 w 451945"/>
              <a:gd name="T9" fmla="*/ 147125 h 3289738"/>
              <a:gd name="T10" fmla="*/ 128050 w 451945"/>
              <a:gd name="T11" fmla="*/ 210179 h 3289738"/>
              <a:gd name="T12" fmla="*/ 120936 w 451945"/>
              <a:gd name="T13" fmla="*/ 588502 h 3289738"/>
              <a:gd name="T14" fmla="*/ 113823 w 451945"/>
              <a:gd name="T15" fmla="*/ 662064 h 3289738"/>
              <a:gd name="T16" fmla="*/ 106708 w 451945"/>
              <a:gd name="T17" fmla="*/ 861733 h 3289738"/>
              <a:gd name="T18" fmla="*/ 99595 w 451945"/>
              <a:gd name="T19" fmla="*/ 956315 h 3289738"/>
              <a:gd name="T20" fmla="*/ 85367 w 451945"/>
              <a:gd name="T21" fmla="*/ 1198021 h 3289738"/>
              <a:gd name="T22" fmla="*/ 71140 w 451945"/>
              <a:gd name="T23" fmla="*/ 1429217 h 3289738"/>
              <a:gd name="T24" fmla="*/ 64025 w 451945"/>
              <a:gd name="T25" fmla="*/ 1471252 h 3289738"/>
              <a:gd name="T26" fmla="*/ 56912 w 451945"/>
              <a:gd name="T27" fmla="*/ 1586851 h 3289738"/>
              <a:gd name="T28" fmla="*/ 49797 w 451945"/>
              <a:gd name="T29" fmla="*/ 1628887 h 3289738"/>
              <a:gd name="T30" fmla="*/ 42684 w 451945"/>
              <a:gd name="T31" fmla="*/ 1702449 h 3289738"/>
              <a:gd name="T32" fmla="*/ 35570 w 451945"/>
              <a:gd name="T33" fmla="*/ 1797030 h 3289738"/>
              <a:gd name="T34" fmla="*/ 21342 w 451945"/>
              <a:gd name="T35" fmla="*/ 1902120 h 3289738"/>
              <a:gd name="T36" fmla="*/ 14228 w 451945"/>
              <a:gd name="T37" fmla="*/ 2028227 h 3289738"/>
              <a:gd name="T38" fmla="*/ 7114 w 451945"/>
              <a:gd name="T39" fmla="*/ 2080771 h 3289738"/>
              <a:gd name="T40" fmla="*/ 0 w 451945"/>
              <a:gd name="T41" fmla="*/ 2196370 h 3289738"/>
              <a:gd name="T42" fmla="*/ 7114 w 451945"/>
              <a:gd name="T43" fmla="*/ 2469601 h 3289738"/>
              <a:gd name="T44" fmla="*/ 14228 w 451945"/>
              <a:gd name="T45" fmla="*/ 2564183 h 3289738"/>
              <a:gd name="T46" fmla="*/ 28455 w 451945"/>
              <a:gd name="T47" fmla="*/ 2732326 h 3289738"/>
              <a:gd name="T48" fmla="*/ 35570 w 451945"/>
              <a:gd name="T49" fmla="*/ 2763852 h 3289738"/>
              <a:gd name="T50" fmla="*/ 49797 w 451945"/>
              <a:gd name="T51" fmla="*/ 2847925 h 3289738"/>
              <a:gd name="T52" fmla="*/ 85367 w 451945"/>
              <a:gd name="T53" fmla="*/ 2910978 h 3289738"/>
              <a:gd name="T54" fmla="*/ 106708 w 451945"/>
              <a:gd name="T55" fmla="*/ 2931996 h 3289738"/>
              <a:gd name="T56" fmla="*/ 142278 w 451945"/>
              <a:gd name="T57" fmla="*/ 2995049 h 3289738"/>
              <a:gd name="T58" fmla="*/ 170734 w 451945"/>
              <a:gd name="T59" fmla="*/ 3058103 h 3289738"/>
              <a:gd name="T60" fmla="*/ 199190 w 451945"/>
              <a:gd name="T61" fmla="*/ 3121156 h 3289738"/>
              <a:gd name="T62" fmla="*/ 213417 w 451945"/>
              <a:gd name="T63" fmla="*/ 3152684 h 3289738"/>
              <a:gd name="T64" fmla="*/ 234759 w 451945"/>
              <a:gd name="T65" fmla="*/ 3173701 h 3289738"/>
              <a:gd name="T66" fmla="*/ 284557 w 451945"/>
              <a:gd name="T67" fmla="*/ 3257772 h 3289738"/>
              <a:gd name="T68" fmla="*/ 305898 w 451945"/>
              <a:gd name="T69" fmla="*/ 3289300 h 32897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1945"/>
              <a:gd name="T106" fmla="*/ 0 h 3289738"/>
              <a:gd name="T107" fmla="*/ 451945 w 451945"/>
              <a:gd name="T108" fmla="*/ 3289738 h 32897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1945" h="3289738">
                <a:moveTo>
                  <a:pt x="409904" y="0"/>
                </a:moveTo>
                <a:cubicBezTo>
                  <a:pt x="348045" y="30929"/>
                  <a:pt x="382724" y="16067"/>
                  <a:pt x="304800" y="42042"/>
                </a:cubicBezTo>
                <a:lnTo>
                  <a:pt x="273269" y="52552"/>
                </a:lnTo>
                <a:cubicBezTo>
                  <a:pt x="259255" y="73573"/>
                  <a:pt x="239218" y="91647"/>
                  <a:pt x="231228" y="115614"/>
                </a:cubicBezTo>
                <a:cubicBezTo>
                  <a:pt x="227724" y="126124"/>
                  <a:pt x="225672" y="137236"/>
                  <a:pt x="220717" y="147145"/>
                </a:cubicBezTo>
                <a:cubicBezTo>
                  <a:pt x="179968" y="228644"/>
                  <a:pt x="215606" y="130952"/>
                  <a:pt x="189186" y="210207"/>
                </a:cubicBezTo>
                <a:cubicBezTo>
                  <a:pt x="185683" y="336331"/>
                  <a:pt x="184538" y="462543"/>
                  <a:pt x="178676" y="588580"/>
                </a:cubicBezTo>
                <a:cubicBezTo>
                  <a:pt x="177525" y="613326"/>
                  <a:pt x="170066" y="637452"/>
                  <a:pt x="168166" y="662152"/>
                </a:cubicBezTo>
                <a:cubicBezTo>
                  <a:pt x="163054" y="728613"/>
                  <a:pt x="162404" y="795360"/>
                  <a:pt x="157655" y="861848"/>
                </a:cubicBezTo>
                <a:cubicBezTo>
                  <a:pt x="155395" y="893493"/>
                  <a:pt x="149489" y="924803"/>
                  <a:pt x="147145" y="956442"/>
                </a:cubicBezTo>
                <a:cubicBezTo>
                  <a:pt x="129556" y="1193905"/>
                  <a:pt x="150744" y="1075086"/>
                  <a:pt x="126124" y="1198180"/>
                </a:cubicBezTo>
                <a:cubicBezTo>
                  <a:pt x="121795" y="1254454"/>
                  <a:pt x="114675" y="1367194"/>
                  <a:pt x="105104" y="1429407"/>
                </a:cubicBezTo>
                <a:cubicBezTo>
                  <a:pt x="102907" y="1443684"/>
                  <a:pt x="98097" y="1457434"/>
                  <a:pt x="94593" y="1471448"/>
                </a:cubicBezTo>
                <a:cubicBezTo>
                  <a:pt x="91090" y="1509986"/>
                  <a:pt x="89197" y="1548705"/>
                  <a:pt x="84083" y="1587062"/>
                </a:cubicBezTo>
                <a:cubicBezTo>
                  <a:pt x="82174" y="1601381"/>
                  <a:pt x="76156" y="1614892"/>
                  <a:pt x="73572" y="1629104"/>
                </a:cubicBezTo>
                <a:cubicBezTo>
                  <a:pt x="69140" y="1653477"/>
                  <a:pt x="66135" y="1678094"/>
                  <a:pt x="63062" y="1702676"/>
                </a:cubicBezTo>
                <a:cubicBezTo>
                  <a:pt x="59127" y="1734156"/>
                  <a:pt x="57500" y="1765932"/>
                  <a:pt x="52552" y="1797269"/>
                </a:cubicBezTo>
                <a:cubicBezTo>
                  <a:pt x="46980" y="1832560"/>
                  <a:pt x="31531" y="1902373"/>
                  <a:pt x="31531" y="1902373"/>
                </a:cubicBezTo>
                <a:cubicBezTo>
                  <a:pt x="28028" y="1944414"/>
                  <a:pt x="25950" y="1986599"/>
                  <a:pt x="21021" y="2028497"/>
                </a:cubicBezTo>
                <a:cubicBezTo>
                  <a:pt x="18934" y="2046239"/>
                  <a:pt x="12726" y="2063322"/>
                  <a:pt x="10510" y="2081048"/>
                </a:cubicBezTo>
                <a:cubicBezTo>
                  <a:pt x="5710" y="2119446"/>
                  <a:pt x="3503" y="2158124"/>
                  <a:pt x="0" y="2196662"/>
                </a:cubicBezTo>
                <a:cubicBezTo>
                  <a:pt x="3503" y="2287752"/>
                  <a:pt x="5309" y="2378922"/>
                  <a:pt x="10510" y="2469931"/>
                </a:cubicBezTo>
                <a:cubicBezTo>
                  <a:pt x="12320" y="2501604"/>
                  <a:pt x="17241" y="2533025"/>
                  <a:pt x="21021" y="2564524"/>
                </a:cubicBezTo>
                <a:cubicBezTo>
                  <a:pt x="27752" y="2620613"/>
                  <a:pt x="24176" y="2679098"/>
                  <a:pt x="42041" y="2732690"/>
                </a:cubicBezTo>
                <a:cubicBezTo>
                  <a:pt x="45545" y="2743200"/>
                  <a:pt x="49865" y="2753473"/>
                  <a:pt x="52552" y="2764221"/>
                </a:cubicBezTo>
                <a:cubicBezTo>
                  <a:pt x="58548" y="2788205"/>
                  <a:pt x="61560" y="2824279"/>
                  <a:pt x="73572" y="2848304"/>
                </a:cubicBezTo>
                <a:cubicBezTo>
                  <a:pt x="85382" y="2871925"/>
                  <a:pt x="106201" y="2894764"/>
                  <a:pt x="126124" y="2911366"/>
                </a:cubicBezTo>
                <a:cubicBezTo>
                  <a:pt x="135828" y="2919453"/>
                  <a:pt x="147145" y="2925379"/>
                  <a:pt x="157655" y="2932386"/>
                </a:cubicBezTo>
                <a:cubicBezTo>
                  <a:pt x="232783" y="3045076"/>
                  <a:pt x="115779" y="2874038"/>
                  <a:pt x="210207" y="2995448"/>
                </a:cubicBezTo>
                <a:cubicBezTo>
                  <a:pt x="225717" y="3015390"/>
                  <a:pt x="238234" y="3037490"/>
                  <a:pt x="252248" y="3058511"/>
                </a:cubicBezTo>
                <a:lnTo>
                  <a:pt x="294290" y="3121573"/>
                </a:lnTo>
                <a:cubicBezTo>
                  <a:pt x="301297" y="3132083"/>
                  <a:pt x="304800" y="3146097"/>
                  <a:pt x="315310" y="3153104"/>
                </a:cubicBezTo>
                <a:lnTo>
                  <a:pt x="346841" y="3174124"/>
                </a:lnTo>
                <a:cubicBezTo>
                  <a:pt x="422166" y="3287110"/>
                  <a:pt x="354724" y="3203465"/>
                  <a:pt x="420414" y="3258207"/>
                </a:cubicBezTo>
                <a:cubicBezTo>
                  <a:pt x="431833" y="3267723"/>
                  <a:pt x="451945" y="3289738"/>
                  <a:pt x="451945" y="3289738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p_path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09563"/>
            <a:ext cx="5429250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14813" y="5214938"/>
            <a:ext cx="4579937" cy="646112"/>
            <a:chOff x="4214810" y="5214950"/>
            <a:chExt cx="4579687" cy="646331"/>
          </a:xfrm>
        </p:grpSpPr>
        <p:sp>
          <p:nvSpPr>
            <p:cNvPr id="25608" name="TextBox 2"/>
            <p:cNvSpPr txBox="1">
              <a:spLocks noChangeArrowheads="1"/>
            </p:cNvSpPr>
            <p:nvPr/>
          </p:nvSpPr>
          <p:spPr bwMode="auto">
            <a:xfrm>
              <a:off x="5643570" y="5214950"/>
              <a:ext cx="31509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314449000| Average 24hour </a:t>
              </a:r>
              <a:br>
                <a:rPr lang="en-GB">
                  <a:solidFill>
                    <a:srgbClr val="FFC000"/>
                  </a:solidFill>
                </a:rPr>
              </a:br>
              <a:r>
                <a:rPr lang="en-GB">
                  <a:solidFill>
                    <a:srgbClr val="FFC000"/>
                  </a:solidFill>
                </a:rPr>
                <a:t>systolic blood pressure|</a:t>
              </a:r>
            </a:p>
          </p:txBody>
        </p:sp>
        <p:cxnSp>
          <p:nvCxnSpPr>
            <p:cNvPr id="25609" name="Straight Connector 5"/>
            <p:cNvCxnSpPr>
              <a:cxnSpLocks noChangeShapeType="1"/>
              <a:stCxn id="25608" idx="1"/>
            </p:cNvCxnSpPr>
            <p:nvPr/>
          </p:nvCxnSpPr>
          <p:spPr bwMode="auto">
            <a:xfrm rot="10800000" flipV="1">
              <a:off x="4214810" y="5538116"/>
              <a:ext cx="1428760" cy="34024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</p:cxn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57625" y="142875"/>
            <a:ext cx="5297488" cy="2032000"/>
            <a:chOff x="4214810" y="5214950"/>
            <a:chExt cx="5297127" cy="2031325"/>
          </a:xfrm>
        </p:grpSpPr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5643570" y="5214950"/>
              <a:ext cx="3868367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271649006 |systolic blood pressure|</a:t>
              </a:r>
            </a:p>
            <a:p>
              <a:r>
                <a:rPr lang="en-GB">
                  <a:solidFill>
                    <a:srgbClr val="FFC000"/>
                  </a:solidFill>
                </a:rPr>
                <a:t>OR</a:t>
              </a:r>
            </a:p>
            <a:p>
              <a:r>
                <a:rPr lang="en-GB">
                  <a:solidFill>
                    <a:srgbClr val="FFC000"/>
                  </a:solidFill>
                </a:rPr>
                <a:t>72313002|systolic arterial pressure|</a:t>
              </a:r>
            </a:p>
            <a:p>
              <a:r>
                <a:rPr lang="en-GB">
                  <a:solidFill>
                    <a:srgbClr val="FFC000"/>
                  </a:solidFill>
                </a:rPr>
                <a:t>OR</a:t>
              </a:r>
            </a:p>
            <a:p>
              <a:r>
                <a:rPr lang="en-GB">
                  <a:solidFill>
                    <a:srgbClr val="FFC000"/>
                  </a:solidFill>
                </a:rPr>
                <a:t>399304008|Systolic blood pressure </a:t>
              </a:r>
            </a:p>
            <a:p>
              <a:r>
                <a:rPr lang="en-GB">
                  <a:solidFill>
                    <a:srgbClr val="FFC000"/>
                  </a:solidFill>
                </a:rPr>
                <a:t>on admission|</a:t>
              </a:r>
            </a:p>
            <a:p>
              <a:r>
                <a:rPr lang="en-GB">
                  <a:solidFill>
                    <a:srgbClr val="FFC000"/>
                  </a:solidFill>
                </a:rPr>
                <a:t>OR....</a:t>
              </a:r>
            </a:p>
          </p:txBody>
        </p:sp>
        <p:cxnSp>
          <p:nvCxnSpPr>
            <p:cNvPr id="25607" name="Straight Connector 10"/>
            <p:cNvCxnSpPr>
              <a:cxnSpLocks noChangeShapeType="1"/>
              <a:stCxn id="25606" idx="1"/>
            </p:cNvCxnSpPr>
            <p:nvPr/>
          </p:nvCxnSpPr>
          <p:spPr bwMode="auto">
            <a:xfrm rot="10800000">
              <a:off x="4214810" y="5572147"/>
              <a:ext cx="1428760" cy="658467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714375" y="6357938"/>
            <a:ext cx="2409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70C0"/>
                </a:solidFill>
              </a:rPr>
              <a:t>Archetype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Considerations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Many parts of SNOMED, excessive precoordination makes it difficult to know what to choose</a:t>
            </a:r>
          </a:p>
          <a:p>
            <a:r>
              <a:rPr lang="en-GB" smtClean="0"/>
              <a:t>Basic problem: whatever binding modeller chooses, </a:t>
            </a:r>
            <a:r>
              <a:rPr lang="en-GB" smtClean="0">
                <a:solidFill>
                  <a:srgbClr val="0070C0"/>
                </a:solidFill>
              </a:rPr>
              <a:t>query author might choose a different concept</a:t>
            </a:r>
            <a:r>
              <a:rPr lang="en-GB" smtClean="0"/>
              <a:t>, and the results may not be correct.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15313" cy="1143000"/>
          </a:xfrm>
        </p:spPr>
        <p:txBody>
          <a:bodyPr/>
          <a:lstStyle/>
          <a:p>
            <a:r>
              <a:rPr lang="en-GB" smtClean="0"/>
              <a:t>Type 2 binding – Compositional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open</a:t>
            </a:r>
            <a:r>
              <a:rPr lang="en-GB" smtClean="0"/>
              <a:t>EHR supports expressions</a:t>
            </a:r>
          </a:p>
        </p:txBody>
      </p:sp>
      <p:pic>
        <p:nvPicPr>
          <p:cNvPr id="28675" name="Picture 2" descr="openehr_text_r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857250"/>
            <a:ext cx="8688387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57500" y="5572125"/>
            <a:ext cx="5857875" cy="742950"/>
            <a:chOff x="2857488" y="5572141"/>
            <a:chExt cx="5857884" cy="742559"/>
          </a:xfrm>
        </p:grpSpPr>
        <p:sp>
          <p:nvSpPr>
            <p:cNvPr id="28678" name="Oval 3"/>
            <p:cNvSpPr>
              <a:spLocks noChangeArrowheads="1"/>
            </p:cNvSpPr>
            <p:nvPr/>
          </p:nvSpPr>
          <p:spPr bwMode="auto">
            <a:xfrm>
              <a:off x="4714877" y="5572141"/>
              <a:ext cx="2428892" cy="357189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2857488" y="6000768"/>
              <a:ext cx="5857884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>
                <a:lnSpc>
                  <a:spcPct val="80000"/>
                </a:lnSpc>
                <a:buFontTx/>
                <a:buNone/>
              </a:pPr>
              <a:r>
                <a:rPr lang="en-GB">
                  <a:solidFill>
                    <a:srgbClr val="FFC000"/>
                  </a:solidFill>
                </a:rPr>
                <a:t>260686004=129304002,363704007=66754008</a:t>
              </a:r>
              <a:r>
                <a:rPr lang="en-GB"/>
                <a:t>}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0063" y="6215063"/>
            <a:ext cx="85010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GB">
                <a:solidFill>
                  <a:srgbClr val="92D050"/>
                </a:solidFill>
              </a:rPr>
              <a:t>=procedure:{method = excision – action, procedure site = appendix structure}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Considerations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if information system uses pre-coordinated term? A different post-coordination? Will querying work?</a:t>
            </a:r>
          </a:p>
          <a:p>
            <a:r>
              <a:rPr lang="en-GB" smtClean="0"/>
              <a:t>Relies heavily on normal form &amp; equivalence working correctly.... and being economic to implement!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>
          <a:xfrm>
            <a:off x="428625" y="2782888"/>
            <a:ext cx="8215313" cy="1003300"/>
          </a:xfrm>
        </p:spPr>
        <p:txBody>
          <a:bodyPr/>
          <a:lstStyle/>
          <a:p>
            <a:r>
              <a:rPr lang="en-GB" smtClean="0"/>
              <a:t>Type 3 binding – archetype internal value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Internal value set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WHEN: </a:t>
            </a:r>
            <a:r>
              <a:rPr lang="en-GB" i="1" smtClean="0">
                <a:solidFill>
                  <a:srgbClr val="00B050"/>
                </a:solidFill>
              </a:rPr>
              <a:t>situationally</a:t>
            </a:r>
            <a:r>
              <a:rPr lang="en-GB" smtClean="0">
                <a:solidFill>
                  <a:srgbClr val="00B050"/>
                </a:solidFill>
              </a:rPr>
              <a:t> dependent values, 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e.g. Position of patient </a:t>
            </a:r>
            <a:r>
              <a:rPr lang="en-GB" i="1" smtClean="0">
                <a:solidFill>
                  <a:srgbClr val="00B050"/>
                </a:solidFill>
              </a:rPr>
              <a:t>for blood pressure measurement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E.g. Set of breathing values </a:t>
            </a:r>
            <a:r>
              <a:rPr lang="en-GB" i="1" smtClean="0">
                <a:solidFill>
                  <a:srgbClr val="00B050"/>
                </a:solidFill>
              </a:rPr>
              <a:t>for Apgar</a:t>
            </a:r>
          </a:p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WHEN: poor/no matches available in SCT</a:t>
            </a:r>
          </a:p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OR: good matches available, but no refset/subset available or desired, e.g. local use only</a:t>
            </a:r>
          </a:p>
          <a:p>
            <a:pPr>
              <a:buFont typeface="Arial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Currently VERY COMMON in archetypes, including for scales</a:t>
            </a:r>
          </a:p>
          <a:p>
            <a:pPr lvl="1">
              <a:buFont typeface="Arial" charset="0"/>
              <a:buChar char="•"/>
            </a:pPr>
            <a:endParaRPr lang="en-GB" i="1" smtClean="0">
              <a:solidFill>
                <a:srgbClr val="00B050"/>
              </a:solidFill>
            </a:endParaRPr>
          </a:p>
          <a:p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is ‘terminology binding’?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 </a:t>
            </a:r>
            <a:r>
              <a:rPr lang="en-GB" i="1" smtClean="0"/>
              <a:t>formally expressible </a:t>
            </a:r>
            <a:r>
              <a:rPr lang="en-GB" smtClean="0"/>
              <a:t>connection between information model representation and terminology representation of clinical statements recorded in the EHR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Adverse reaction (mindmap view)</a:t>
            </a:r>
          </a:p>
        </p:txBody>
      </p:sp>
      <p:pic>
        <p:nvPicPr>
          <p:cNvPr id="32771" name="Picture 4" descr="adv_reaction_mindm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1785938"/>
            <a:ext cx="90519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dv_reaction_htm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23925"/>
            <a:ext cx="8813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Attribute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ADL view</a:t>
            </a:r>
          </a:p>
        </p:txBody>
      </p:sp>
      <p:pic>
        <p:nvPicPr>
          <p:cNvPr id="34819" name="Picture 2" descr="adv_reaction_adl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942975"/>
            <a:ext cx="8348662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375" y="2714625"/>
            <a:ext cx="4714875" cy="2643188"/>
            <a:chOff x="3000364" y="2714620"/>
            <a:chExt cx="4714908" cy="2643206"/>
          </a:xfrm>
        </p:grpSpPr>
        <p:sp>
          <p:nvSpPr>
            <p:cNvPr id="34821" name="Oval 3"/>
            <p:cNvSpPr>
              <a:spLocks noChangeArrowheads="1"/>
            </p:cNvSpPr>
            <p:nvPr/>
          </p:nvSpPr>
          <p:spPr bwMode="auto">
            <a:xfrm>
              <a:off x="6286512" y="2714620"/>
              <a:ext cx="1428760" cy="357190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Oval 4"/>
            <p:cNvSpPr>
              <a:spLocks noChangeArrowheads="1"/>
            </p:cNvSpPr>
            <p:nvPr/>
          </p:nvSpPr>
          <p:spPr bwMode="auto">
            <a:xfrm>
              <a:off x="3000364" y="3500438"/>
              <a:ext cx="2786082" cy="1857388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823" name="Straight Connector 6"/>
            <p:cNvCxnSpPr>
              <a:cxnSpLocks noChangeShapeType="1"/>
              <a:stCxn id="34822" idx="7"/>
              <a:endCxn id="34821" idx="3"/>
            </p:cNvCxnSpPr>
            <p:nvPr/>
          </p:nvCxnSpPr>
          <p:spPr bwMode="auto">
            <a:xfrm rot="5400000" flipH="1" flipV="1">
              <a:off x="5560619" y="2837316"/>
              <a:ext cx="752945" cy="1117316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dv_reaction_adl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075"/>
            <a:ext cx="7786687" cy="67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71750" y="3143250"/>
            <a:ext cx="5643563" cy="2214563"/>
            <a:chOff x="3000364" y="2714620"/>
            <a:chExt cx="4714908" cy="2643206"/>
          </a:xfrm>
        </p:grpSpPr>
        <p:sp>
          <p:nvSpPr>
            <p:cNvPr id="35848" name="Oval 4"/>
            <p:cNvSpPr>
              <a:spLocks noChangeArrowheads="1"/>
            </p:cNvSpPr>
            <p:nvPr/>
          </p:nvSpPr>
          <p:spPr bwMode="auto">
            <a:xfrm>
              <a:off x="6286512" y="2714620"/>
              <a:ext cx="1428760" cy="357190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Oval 5"/>
            <p:cNvSpPr>
              <a:spLocks noChangeArrowheads="1"/>
            </p:cNvSpPr>
            <p:nvPr/>
          </p:nvSpPr>
          <p:spPr bwMode="auto">
            <a:xfrm>
              <a:off x="3000364" y="3500438"/>
              <a:ext cx="2786082" cy="1857388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50" name="Straight Connector 6"/>
            <p:cNvCxnSpPr>
              <a:cxnSpLocks noChangeShapeType="1"/>
              <a:stCxn id="35849" idx="7"/>
              <a:endCxn id="35848" idx="3"/>
            </p:cNvCxnSpPr>
            <p:nvPr/>
          </p:nvCxnSpPr>
          <p:spPr bwMode="auto">
            <a:xfrm rot="5400000" flipH="1" flipV="1">
              <a:off x="5560619" y="2837316"/>
              <a:ext cx="752945" cy="1117316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57438" y="285750"/>
            <a:ext cx="5643562" cy="2143125"/>
            <a:chOff x="3000364" y="2714620"/>
            <a:chExt cx="4714908" cy="2643206"/>
          </a:xfrm>
        </p:grpSpPr>
        <p:sp>
          <p:nvSpPr>
            <p:cNvPr id="35845" name="Oval 8"/>
            <p:cNvSpPr>
              <a:spLocks noChangeArrowheads="1"/>
            </p:cNvSpPr>
            <p:nvPr/>
          </p:nvSpPr>
          <p:spPr bwMode="auto">
            <a:xfrm>
              <a:off x="6286512" y="2714620"/>
              <a:ext cx="1428760" cy="357190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Oval 9"/>
            <p:cNvSpPr>
              <a:spLocks noChangeArrowheads="1"/>
            </p:cNvSpPr>
            <p:nvPr/>
          </p:nvSpPr>
          <p:spPr bwMode="auto">
            <a:xfrm>
              <a:off x="3000364" y="3500438"/>
              <a:ext cx="2786082" cy="1857388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847" name="Straight Connector 10"/>
            <p:cNvCxnSpPr>
              <a:cxnSpLocks noChangeShapeType="1"/>
              <a:stCxn id="35846" idx="7"/>
              <a:endCxn id="35845" idx="3"/>
            </p:cNvCxnSpPr>
            <p:nvPr/>
          </p:nvCxnSpPr>
          <p:spPr bwMode="auto">
            <a:xfrm rot="5400000" flipH="1" flipV="1">
              <a:off x="5560619" y="2837316"/>
              <a:ext cx="752945" cy="1117316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dv_reaction_adl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6375"/>
            <a:ext cx="8275638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4500" y="1643063"/>
            <a:ext cx="5643563" cy="1928812"/>
            <a:chOff x="3000364" y="2714620"/>
            <a:chExt cx="4714908" cy="2643206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6286512" y="2714620"/>
              <a:ext cx="1428760" cy="357190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3000364" y="3500438"/>
              <a:ext cx="2786082" cy="1857388"/>
            </a:xfrm>
            <a:prstGeom prst="ellips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870" name="Straight Connector 6"/>
            <p:cNvCxnSpPr>
              <a:cxnSpLocks noChangeShapeType="1"/>
              <a:stCxn id="36869" idx="7"/>
              <a:endCxn id="36868" idx="3"/>
            </p:cNvCxnSpPr>
            <p:nvPr/>
          </p:nvCxnSpPr>
          <p:spPr bwMode="auto">
            <a:xfrm rot="5400000" flipH="1" flipV="1">
              <a:off x="5560619" y="2837316"/>
              <a:ext cx="752945" cy="1117316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Agent category binding...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750" y="1052513"/>
          <a:ext cx="8143875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490"/>
                <a:gridCol w="554038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Archetype term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SCT candidates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at0011|food|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406465008|food allergen|, 255620007|Foods|</a:t>
                      </a:r>
                    </a:p>
                    <a:p>
                      <a:r>
                        <a:rPr lang="en-GB" dirty="0" smtClean="0"/>
                        <a:t>Note</a:t>
                      </a:r>
                      <a:r>
                        <a:rPr lang="en-GB" baseline="0" dirty="0" smtClean="0"/>
                        <a:t> 149 top-level concepts containing ‘food’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at0012|animal</a:t>
                      </a:r>
                      <a:r>
                        <a:rPr lang="en-GB" baseline="0" dirty="0" smtClean="0"/>
                        <a:t>|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39866004|animal|</a:t>
                      </a:r>
                    </a:p>
                    <a:p>
                      <a:r>
                        <a:rPr lang="en-GB" dirty="0" smtClean="0"/>
                        <a:t>Note 241 top-level concepts</a:t>
                      </a:r>
                      <a:r>
                        <a:rPr lang="en-GB" baseline="0" dirty="0" smtClean="0"/>
                        <a:t> containing ‘animal’; no ‘animal allergen’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at0013|medication|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119</a:t>
                      </a:r>
                      <a:r>
                        <a:rPr lang="en-GB" baseline="0" dirty="0" smtClean="0"/>
                        <a:t> top-level terms containing ‘medication’ (</a:t>
                      </a:r>
                      <a:r>
                        <a:rPr lang="en-GB" baseline="0" smtClean="0"/>
                        <a:t>heavily pre-coordinated), </a:t>
                      </a:r>
                      <a:r>
                        <a:rPr lang="en-GB" baseline="0" dirty="0" smtClean="0"/>
                        <a:t>but no </a:t>
                      </a:r>
                      <a:r>
                        <a:rPr lang="en-GB" baseline="0" smtClean="0"/>
                        <a:t>|medication|...!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at0014|Other chemical</a:t>
                      </a:r>
                      <a:r>
                        <a:rPr lang="en-GB" baseline="0" dirty="0" smtClean="0"/>
                        <a:t> or substance|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33565001|chemical</a:t>
                      </a:r>
                      <a:r>
                        <a:rPr lang="en-GB" baseline="0" dirty="0" smtClean="0"/>
                        <a:t> agent| ???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167 top-level concepts containing ‘chemical’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at0031|Non-active ingredient of medication|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Nothing with ‘ingredient’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at0032|imaging</a:t>
                      </a:r>
                      <a:r>
                        <a:rPr lang="en-GB" baseline="0" dirty="0" smtClean="0"/>
                        <a:t> dye or media|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Nothing</a:t>
                      </a:r>
                      <a:r>
                        <a:rPr lang="en-GB" baseline="0" dirty="0" smtClean="0"/>
                        <a:t> suitable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at0033|environmental|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Some approximate matches...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Considerations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/>
              <a:t>Should we bind to SNOMED at all?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Codes could be useful, since we might want to find adverse reactions caused by ‘environment’ or ‘food’</a:t>
            </a:r>
          </a:p>
          <a:p>
            <a:pPr>
              <a:buFont typeface="Arial" charset="0"/>
              <a:buChar char="•"/>
            </a:pPr>
            <a:r>
              <a:rPr lang="en-GB" smtClean="0"/>
              <a:t>How to bind, or model?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Currently, the archetype defines the value set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Could bind each internal code to an SCT code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Difficulties finding candidate concepts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Could we use a ref set instead?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This archetype has 4 internal coded value sets...what happens with 2000 archetypes?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>
          <a:xfrm>
            <a:off x="428625" y="2782888"/>
            <a:ext cx="8215313" cy="788987"/>
          </a:xfrm>
        </p:spPr>
        <p:txBody>
          <a:bodyPr/>
          <a:lstStyle/>
          <a:p>
            <a:r>
              <a:rPr lang="en-GB" smtClean="0"/>
              <a:t>Type 4 binding – ref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 set binding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This is for data points that correspond to context-independent domain concepts, e.g. 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Pain character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Infectious agent</a:t>
            </a:r>
          </a:p>
          <a:p>
            <a:r>
              <a:rPr lang="en-GB" smtClean="0"/>
              <a:t>The archetype or template can include an ac-code that binds to an external resource, such as a ref-set id/URI.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Problem/diagnosis</a:t>
            </a:r>
          </a:p>
        </p:txBody>
      </p:sp>
      <p:pic>
        <p:nvPicPr>
          <p:cNvPr id="41987" name="Picture 4" descr="diagnosi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933575"/>
            <a:ext cx="8020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28625" y="3143250"/>
            <a:ext cx="8072438" cy="1000125"/>
          </a:xfrm>
          <a:prstGeom prst="ellips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the ‘binding problem’?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need to know </a:t>
            </a:r>
            <a:r>
              <a:rPr lang="en-GB" smtClean="0">
                <a:solidFill>
                  <a:srgbClr val="0070C0"/>
                </a:solidFill>
              </a:rPr>
              <a:t>how to control the use of terminology</a:t>
            </a:r>
            <a:r>
              <a:rPr lang="en-GB" smtClean="0"/>
              <a:t> within structured data so that it achieves what we want: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Provides basis for querying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Economically feasible</a:t>
            </a:r>
          </a:p>
          <a:p>
            <a:r>
              <a:rPr lang="en-GB" smtClean="0"/>
              <a:t>First, we need to know </a:t>
            </a:r>
            <a:r>
              <a:rPr lang="en-GB" smtClean="0">
                <a:solidFill>
                  <a:srgbClr val="0070C0"/>
                </a:solidFill>
              </a:rPr>
              <a:t>how to structure data </a:t>
            </a:r>
            <a:r>
              <a:rPr lang="en-GB" smtClean="0"/>
              <a:t>so it: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Doesn’t violate ontological truths; 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Is mappable to ontological concepts;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Supports data entry, storage, querying, reuse</a:t>
            </a:r>
          </a:p>
          <a:p>
            <a:pPr lvl="1"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iagnosis_ad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diagnosis_ad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571750"/>
            <a:ext cx="7562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2" name="Straight Connector 5"/>
          <p:cNvCxnSpPr>
            <a:cxnSpLocks noChangeShapeType="1"/>
          </p:cNvCxnSpPr>
          <p:nvPr/>
        </p:nvCxnSpPr>
        <p:spPr bwMode="auto">
          <a:xfrm>
            <a:off x="500063" y="2500313"/>
            <a:ext cx="8286750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>
            <a:off x="357188" y="4786313"/>
            <a:ext cx="8286750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714375" y="5000625"/>
            <a:ext cx="7858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constraint_bindings = &lt;</a:t>
            </a:r>
          </a:p>
          <a:p>
            <a:r>
              <a:rPr lang="en-GB" sz="1600">
                <a:solidFill>
                  <a:schemeClr val="tx1"/>
                </a:solidFill>
              </a:rPr>
              <a:t>	[“SNOMEDCT”] = &lt;</a:t>
            </a:r>
          </a:p>
          <a:p>
            <a:r>
              <a:rPr lang="en-GB" sz="1600">
                <a:solidFill>
                  <a:schemeClr val="tx1"/>
                </a:solidFill>
              </a:rPr>
              <a:t>		items = &lt;</a:t>
            </a:r>
          </a:p>
          <a:p>
            <a:r>
              <a:rPr lang="en-GB" sz="1600">
                <a:solidFill>
                  <a:schemeClr val="tx1"/>
                </a:solidFill>
              </a:rPr>
              <a:t>			[“ac0.1”] = &lt;http://www.terminology.org?refsetid=20293847593&gt;</a:t>
            </a:r>
          </a:p>
          <a:p>
            <a:r>
              <a:rPr lang="en-GB" sz="1600">
                <a:solidFill>
                  <a:schemeClr val="tx1"/>
                </a:solidFill>
              </a:rPr>
              <a:t>		&gt;</a:t>
            </a:r>
          </a:p>
          <a:p>
            <a:r>
              <a:rPr lang="en-GB" sz="1600">
                <a:solidFill>
                  <a:schemeClr val="tx1"/>
                </a:solidFill>
              </a:rPr>
              <a:t>	&gt;</a:t>
            </a:r>
          </a:p>
          <a:p>
            <a:r>
              <a:rPr lang="en-GB" sz="160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43063" y="5643563"/>
            <a:ext cx="6643687" cy="500062"/>
          </a:xfrm>
          <a:prstGeom prst="ellips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All Infectious Agents ref set</a:t>
            </a:r>
          </a:p>
        </p:txBody>
      </p:sp>
      <p:pic>
        <p:nvPicPr>
          <p:cNvPr id="44035" name="Picture 2" descr="all_infectious_agents-quer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57250"/>
            <a:ext cx="62150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all_infectious_agents-resul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181350"/>
            <a:ext cx="665956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6286500" y="1428750"/>
            <a:ext cx="2409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ß"/>
            </a:pPr>
            <a:r>
              <a:rPr lang="en-GB" sz="3200">
                <a:solidFill>
                  <a:schemeClr val="tx1"/>
                </a:solidFill>
                <a:sym typeface="Wingdings" pitchFamily="2" charset="2"/>
              </a:rPr>
              <a:t>Definition 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500063" y="5000625"/>
            <a:ext cx="1863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tx1"/>
                </a:solidFill>
                <a:sym typeface="Wingdings" pitchFamily="2" charset="2"/>
              </a:rPr>
              <a:t>Result </a:t>
            </a:r>
            <a:endParaRPr lang="en-GB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>
          <a:xfrm>
            <a:off x="428625" y="2782888"/>
            <a:ext cx="8215313" cy="788987"/>
          </a:xfrm>
        </p:spPr>
        <p:txBody>
          <a:bodyPr/>
          <a:lstStyle/>
          <a:p>
            <a:r>
              <a:rPr lang="en-GB" smtClean="0"/>
              <a:t>Future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 Compositional constraints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>
          <a:xfrm>
            <a:off x="539750" y="1052513"/>
            <a:ext cx="8143875" cy="551973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WHEN: we already agree on using single post-coordinated code phrase</a:t>
            </a:r>
          </a:p>
          <a:p>
            <a:pPr>
              <a:buFont typeface="Arial" charset="0"/>
              <a:buChar char="•"/>
            </a:pPr>
            <a:r>
              <a:rPr lang="en-GB" smtClean="0"/>
              <a:t>E.g. Want to force information capture of site to include laterality, where it is defined.</a:t>
            </a:r>
          </a:p>
          <a:p>
            <a:pPr>
              <a:buFont typeface="Arial" charset="0"/>
              <a:buChar char="•"/>
            </a:pPr>
            <a:r>
              <a:rPr lang="en-GB" smtClean="0"/>
              <a:t>Can express a SNOMED constraint for this that forces laterality to exist.</a:t>
            </a:r>
          </a:p>
          <a:p>
            <a:pPr>
              <a:buFont typeface="Arial" charset="0"/>
              <a:buChar char="•"/>
            </a:pPr>
            <a:r>
              <a:rPr lang="en-GB" smtClean="0"/>
              <a:t>This capability does not yet exist in </a:t>
            </a:r>
            <a:r>
              <a:rPr lang="en-GB" i="1" smtClean="0"/>
              <a:t>open</a:t>
            </a:r>
            <a:r>
              <a:rPr lang="en-GB" smtClean="0"/>
              <a:t>EHR, but is very easy to add into the C_CODE_PHRASE constraint class</a:t>
            </a:r>
          </a:p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70C0"/>
                </a:solidFill>
              </a:rPr>
              <a:t>Requires a solid definition of SNOMED constraint grammar</a:t>
            </a:r>
          </a:p>
          <a:p>
            <a:pPr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 Context-dependent bindings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WHEN: terminology codes incorporate contextual value, e.g. patient sex, pathology challenge, time, etc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E.g. Bindings to LOINC codes can depend on ‘protocol’, i.e. LOINC ‘challenge’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Some SNOMED concepts are specific to patient gender or other attributes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E.g. Lying systolic bp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smtClean="0"/>
              <a:t>The following not legal ADL today, but it could be....</a:t>
            </a:r>
          </a:p>
          <a:p>
            <a:endParaRPr lang="en-GB" sz="2400" smtClean="0"/>
          </a:p>
          <a:p>
            <a:r>
              <a:rPr lang="en-GB" sz="2400" smtClean="0"/>
              <a:t>/data/events[at0006|any event|]/data/items[Systolic] </a:t>
            </a:r>
            <a:br>
              <a:rPr lang="en-GB" sz="2400" smtClean="0"/>
            </a:br>
            <a:r>
              <a:rPr lang="en-GB" sz="2400" smtClean="0">
                <a:solidFill>
                  <a:srgbClr val="FFC000"/>
                </a:solidFill>
              </a:rPr>
              <a:t>WHEN /data/events[at0006|any event|]</a:t>
            </a:r>
            <a:br>
              <a:rPr lang="en-GB" sz="2400" smtClean="0">
                <a:solidFill>
                  <a:srgbClr val="FFC000"/>
                </a:solidFill>
              </a:rPr>
            </a:br>
            <a:r>
              <a:rPr lang="en-GB" sz="2400" smtClean="0">
                <a:solidFill>
                  <a:srgbClr val="FFC000"/>
                </a:solidFill>
              </a:rPr>
              <a:t>    /state /items[at0008|Position|] = at1003|Lying|</a:t>
            </a:r>
            <a:br>
              <a:rPr lang="en-GB" sz="2400" smtClean="0">
                <a:solidFill>
                  <a:srgbClr val="FFC000"/>
                </a:solidFill>
              </a:rPr>
            </a:br>
            <a:r>
              <a:rPr lang="en-GB" sz="2400" smtClean="0">
                <a:sym typeface="Wingdings" pitchFamily="2" charset="2"/>
              </a:rPr>
              <a:t> </a:t>
            </a:r>
            <a:r>
              <a:rPr lang="en-GB" sz="2400" smtClean="0">
                <a:solidFill>
                  <a:srgbClr val="0070C0"/>
                </a:solidFill>
                <a:sym typeface="Wingdings" pitchFamily="2" charset="2"/>
              </a:rPr>
              <a:t>407556006|Lying systolic blood pressure|</a:t>
            </a:r>
            <a:endParaRPr lang="en-GB" sz="2400" smtClean="0">
              <a:solidFill>
                <a:srgbClr val="0070C0"/>
              </a:solidFill>
            </a:endParaRPr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 Context-dependent bindings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Would need small syntax addition in ADL to connect a condition (FOPL expression on archetype data) to a concept in terminology.</a:t>
            </a:r>
          </a:p>
          <a:p>
            <a:pPr>
              <a:buFont typeface="Arial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Considerations for SNOMED: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Excessive precoordination makes concept selection difficult; query author might select another concept</a:t>
            </a:r>
          </a:p>
          <a:p>
            <a:pPr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285750" y="42863"/>
            <a:ext cx="8501063" cy="788987"/>
          </a:xfrm>
        </p:spPr>
        <p:txBody>
          <a:bodyPr/>
          <a:lstStyle/>
          <a:p>
            <a:r>
              <a:rPr lang="en-GB" smtClean="0"/>
              <a:t>3 Compositional pattern approach</a:t>
            </a:r>
          </a:p>
        </p:txBody>
      </p:sp>
      <p:sp>
        <p:nvSpPr>
          <p:cNvPr id="501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B050"/>
                </a:solidFill>
              </a:rPr>
              <a:t>WHEN: there are multiple attributes in IM (some may be post-coordinated), that we want to code together rather than separately</a:t>
            </a:r>
          </a:p>
          <a:p>
            <a:pPr>
              <a:buFont typeface="Arial" charset="0"/>
              <a:buChar char="•"/>
            </a:pPr>
            <a:r>
              <a:rPr lang="en-GB" smtClean="0"/>
              <a:t>The emergence of patterns for Compositions of complex clinical statements may be useful in solving the binding problem</a:t>
            </a:r>
          </a:p>
          <a:p>
            <a:pPr>
              <a:buFont typeface="Arial" charset="0"/>
              <a:buChar char="•"/>
            </a:pPr>
            <a:r>
              <a:rPr lang="en-GB" smtClean="0"/>
              <a:t>Beginning looks promising</a:t>
            </a:r>
          </a:p>
          <a:p>
            <a:pPr>
              <a:buFont typeface="Arial" charset="0"/>
              <a:buChar char="•"/>
            </a:pPr>
            <a:r>
              <a:rPr lang="en-GB" smtClean="0"/>
              <a:t>Questions: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how will this work evolve?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HOW MUCH COMPOSITION IS ENOUGH?</a:t>
            </a:r>
          </a:p>
          <a:p>
            <a:pPr>
              <a:buFont typeface="Arial" charset="0"/>
              <a:buChar char="•"/>
            </a:pPr>
            <a:endParaRPr lang="en-GB" smtClean="0"/>
          </a:p>
          <a:p>
            <a:pPr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0"/>
          <p:cNvSpPr>
            <a:spLocks noChangeArrowheads="1"/>
          </p:cNvSpPr>
          <p:nvPr/>
        </p:nvSpPr>
        <p:spPr bwMode="auto">
          <a:xfrm>
            <a:off x="0" y="0"/>
            <a:ext cx="9144000" cy="6629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646113"/>
          </a:xfrm>
        </p:spPr>
        <p:txBody>
          <a:bodyPr>
            <a:spAutoFit/>
          </a:bodyPr>
          <a:lstStyle/>
          <a:p>
            <a:r>
              <a:rPr lang="en-US" sz="3600" smtClean="0"/>
              <a:t>Clinical finding present + site + side</a:t>
            </a:r>
          </a:p>
        </p:txBody>
      </p:sp>
      <p:sp>
        <p:nvSpPr>
          <p:cNvPr id="51204" name="Rectangle 3"/>
          <p:cNvSpPr>
            <a:spLocks noChangeAspect="1" noChangeArrowheads="1"/>
          </p:cNvSpPr>
          <p:nvPr/>
        </p:nvSpPr>
        <p:spPr bwMode="auto">
          <a:xfrm>
            <a:off x="76200" y="1082675"/>
            <a:ext cx="1219200" cy="3937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Situation</a:t>
            </a:r>
            <a:endParaRPr lang="en-US" sz="2000"/>
          </a:p>
        </p:txBody>
      </p:sp>
      <p:sp>
        <p:nvSpPr>
          <p:cNvPr id="51205" name="Rectangle 4"/>
          <p:cNvSpPr>
            <a:spLocks noChangeAspect="1" noChangeArrowheads="1"/>
          </p:cNvSpPr>
          <p:nvPr/>
        </p:nvSpPr>
        <p:spPr bwMode="auto">
          <a:xfrm>
            <a:off x="1447800" y="1616075"/>
            <a:ext cx="1752600" cy="6667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Associated </a:t>
            </a:r>
          </a:p>
          <a:p>
            <a:pPr algn="ctr"/>
            <a:r>
              <a:rPr lang="en-US" sz="2000">
                <a:solidFill>
                  <a:srgbClr val="000000"/>
                </a:solidFill>
              </a:rPr>
              <a:t>finding</a:t>
            </a:r>
            <a:endParaRPr lang="en-US" sz="2000"/>
          </a:p>
        </p:txBody>
      </p:sp>
      <p:sp>
        <p:nvSpPr>
          <p:cNvPr id="51206" name="Rectangle 5"/>
          <p:cNvSpPr>
            <a:spLocks noChangeAspect="1" noChangeArrowheads="1"/>
          </p:cNvSpPr>
          <p:nvPr/>
        </p:nvSpPr>
        <p:spPr bwMode="auto">
          <a:xfrm>
            <a:off x="1447800" y="3951288"/>
            <a:ext cx="2514600" cy="3905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Finding context</a:t>
            </a:r>
            <a:endParaRPr lang="en-US" sz="2000"/>
          </a:p>
        </p:txBody>
      </p:sp>
      <p:sp>
        <p:nvSpPr>
          <p:cNvPr id="51207" name="Rectangle 6"/>
          <p:cNvSpPr>
            <a:spLocks noChangeAspect="1" noChangeArrowheads="1"/>
          </p:cNvSpPr>
          <p:nvPr/>
        </p:nvSpPr>
        <p:spPr bwMode="auto">
          <a:xfrm>
            <a:off x="3581400" y="1752600"/>
            <a:ext cx="2125663" cy="393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&lt;finding&gt;</a:t>
            </a:r>
          </a:p>
        </p:txBody>
      </p:sp>
      <p:sp>
        <p:nvSpPr>
          <p:cNvPr id="51208" name="Rectangle 7"/>
          <p:cNvSpPr>
            <a:spLocks noChangeAspect="1" noChangeArrowheads="1"/>
          </p:cNvSpPr>
          <p:nvPr/>
        </p:nvSpPr>
        <p:spPr bwMode="auto">
          <a:xfrm>
            <a:off x="4976813" y="3951288"/>
            <a:ext cx="2033587" cy="3905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Known present</a:t>
            </a:r>
            <a:endParaRPr lang="en-US" sz="2000"/>
          </a:p>
        </p:txBody>
      </p:sp>
      <p:cxnSp>
        <p:nvCxnSpPr>
          <p:cNvPr id="51209" name="AutoShape 8"/>
          <p:cNvCxnSpPr>
            <a:cxnSpLocks noChangeAspect="1" noChangeShapeType="1"/>
            <a:endCxn id="51207" idx="1"/>
          </p:cNvCxnSpPr>
          <p:nvPr/>
        </p:nvCxnSpPr>
        <p:spPr bwMode="auto">
          <a:xfrm>
            <a:off x="3200400" y="1949450"/>
            <a:ext cx="36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210" name="Rectangle 9"/>
          <p:cNvSpPr>
            <a:spLocks noChangeAspect="1" noChangeArrowheads="1"/>
          </p:cNvSpPr>
          <p:nvPr/>
        </p:nvSpPr>
        <p:spPr bwMode="auto">
          <a:xfrm>
            <a:off x="4876800" y="2365375"/>
            <a:ext cx="1501775" cy="3937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Finding-site</a:t>
            </a:r>
            <a:endParaRPr lang="en-US" sz="2000"/>
          </a:p>
        </p:txBody>
      </p:sp>
      <p:sp>
        <p:nvSpPr>
          <p:cNvPr id="51211" name="Rectangle 10"/>
          <p:cNvSpPr>
            <a:spLocks noChangeAspect="1" noChangeArrowheads="1"/>
          </p:cNvSpPr>
          <p:nvPr/>
        </p:nvSpPr>
        <p:spPr bwMode="auto">
          <a:xfrm>
            <a:off x="6629400" y="2365375"/>
            <a:ext cx="1025525" cy="393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&lt;site&gt;</a:t>
            </a:r>
            <a:endParaRPr lang="en-US" sz="2000"/>
          </a:p>
        </p:txBody>
      </p:sp>
      <p:cxnSp>
        <p:nvCxnSpPr>
          <p:cNvPr id="51212" name="AutoShape 11"/>
          <p:cNvCxnSpPr>
            <a:cxnSpLocks noChangeAspect="1" noChangeShapeType="1"/>
            <a:stCxn id="51207" idx="2"/>
          </p:cNvCxnSpPr>
          <p:nvPr/>
        </p:nvCxnSpPr>
        <p:spPr bwMode="auto">
          <a:xfrm rot="16200000" flipH="1">
            <a:off x="4562475" y="2247900"/>
            <a:ext cx="396875" cy="23177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51213" name="AutoShape 12"/>
          <p:cNvCxnSpPr>
            <a:cxnSpLocks noChangeAspect="1" noChangeShapeType="1"/>
            <a:endCxn id="51211" idx="1"/>
          </p:cNvCxnSpPr>
          <p:nvPr/>
        </p:nvCxnSpPr>
        <p:spPr bwMode="auto">
          <a:xfrm>
            <a:off x="6378575" y="2562225"/>
            <a:ext cx="231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214" name="Rectangle 13"/>
          <p:cNvSpPr>
            <a:spLocks noChangeAspect="1" noChangeArrowheads="1"/>
          </p:cNvSpPr>
          <p:nvPr/>
        </p:nvSpPr>
        <p:spPr bwMode="auto">
          <a:xfrm>
            <a:off x="228600" y="3203575"/>
            <a:ext cx="914400" cy="3937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Group</a:t>
            </a:r>
            <a:endParaRPr lang="en-US"/>
          </a:p>
        </p:txBody>
      </p:sp>
      <p:sp>
        <p:nvSpPr>
          <p:cNvPr id="51215" name="Rectangle 14"/>
          <p:cNvSpPr>
            <a:spLocks noChangeAspect="1" noChangeArrowheads="1"/>
          </p:cNvSpPr>
          <p:nvPr/>
        </p:nvSpPr>
        <p:spPr bwMode="auto">
          <a:xfrm>
            <a:off x="1447800" y="4578350"/>
            <a:ext cx="2514600" cy="3905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Temporal context</a:t>
            </a:r>
            <a:endParaRPr lang="en-US" sz="2000"/>
          </a:p>
        </p:txBody>
      </p:sp>
      <p:sp>
        <p:nvSpPr>
          <p:cNvPr id="51216" name="Rectangle 15"/>
          <p:cNvSpPr>
            <a:spLocks noChangeAspect="1" noChangeArrowheads="1"/>
          </p:cNvSpPr>
          <p:nvPr/>
        </p:nvSpPr>
        <p:spPr bwMode="auto">
          <a:xfrm>
            <a:off x="4924425" y="4578350"/>
            <a:ext cx="3305175" cy="3905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Current or specified time</a:t>
            </a:r>
            <a:endParaRPr lang="en-US" sz="2000"/>
          </a:p>
        </p:txBody>
      </p:sp>
      <p:sp>
        <p:nvSpPr>
          <p:cNvPr id="51217" name="Rectangle 16"/>
          <p:cNvSpPr>
            <a:spLocks noChangeAspect="1" noChangeArrowheads="1"/>
          </p:cNvSpPr>
          <p:nvPr/>
        </p:nvSpPr>
        <p:spPr bwMode="auto">
          <a:xfrm>
            <a:off x="1447800" y="5187950"/>
            <a:ext cx="3276600" cy="3905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Subject relationship context</a:t>
            </a:r>
            <a:endParaRPr lang="en-US" sz="2000"/>
          </a:p>
        </p:txBody>
      </p:sp>
      <p:sp>
        <p:nvSpPr>
          <p:cNvPr id="51218" name="Rectangle 17"/>
          <p:cNvSpPr>
            <a:spLocks noChangeAspect="1" noChangeArrowheads="1"/>
          </p:cNvSpPr>
          <p:nvPr/>
        </p:nvSpPr>
        <p:spPr bwMode="auto">
          <a:xfrm>
            <a:off x="4924425" y="5187950"/>
            <a:ext cx="2162175" cy="3905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Subject of record</a:t>
            </a:r>
            <a:endParaRPr lang="en-US" sz="2000"/>
          </a:p>
        </p:txBody>
      </p:sp>
      <p:cxnSp>
        <p:nvCxnSpPr>
          <p:cNvPr id="51219" name="AutoShape 18"/>
          <p:cNvCxnSpPr>
            <a:cxnSpLocks noChangeShapeType="1"/>
            <a:stCxn id="51204" idx="2"/>
          </p:cNvCxnSpPr>
          <p:nvPr/>
        </p:nvCxnSpPr>
        <p:spPr bwMode="auto">
          <a:xfrm rot="5400000">
            <a:off x="-177800" y="2339975"/>
            <a:ext cx="172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220" name="AutoShape 19"/>
          <p:cNvCxnSpPr>
            <a:cxnSpLocks noChangeShapeType="1"/>
          </p:cNvCxnSpPr>
          <p:nvPr/>
        </p:nvCxnSpPr>
        <p:spPr bwMode="auto">
          <a:xfrm flipV="1">
            <a:off x="1143000" y="1949450"/>
            <a:ext cx="304800" cy="1450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21" name="AutoShape 20"/>
          <p:cNvCxnSpPr>
            <a:cxnSpLocks noChangeShapeType="1"/>
          </p:cNvCxnSpPr>
          <p:nvPr/>
        </p:nvCxnSpPr>
        <p:spPr bwMode="auto">
          <a:xfrm>
            <a:off x="1143000" y="3400425"/>
            <a:ext cx="304800" cy="746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22" name="AutoShape 21"/>
          <p:cNvCxnSpPr>
            <a:cxnSpLocks noChangeShapeType="1"/>
          </p:cNvCxnSpPr>
          <p:nvPr/>
        </p:nvCxnSpPr>
        <p:spPr bwMode="auto">
          <a:xfrm>
            <a:off x="1143000" y="3400425"/>
            <a:ext cx="304800" cy="13731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23" name="AutoShape 22"/>
          <p:cNvCxnSpPr>
            <a:cxnSpLocks noChangeShapeType="1"/>
          </p:cNvCxnSpPr>
          <p:nvPr/>
        </p:nvCxnSpPr>
        <p:spPr bwMode="auto">
          <a:xfrm>
            <a:off x="1143000" y="3400425"/>
            <a:ext cx="304800" cy="1982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24" name="AutoShape 23"/>
          <p:cNvCxnSpPr>
            <a:cxnSpLocks noChangeShapeType="1"/>
            <a:endCxn id="51208" idx="1"/>
          </p:cNvCxnSpPr>
          <p:nvPr/>
        </p:nvCxnSpPr>
        <p:spPr bwMode="auto">
          <a:xfrm>
            <a:off x="3962400" y="4146550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225" name="AutoShape 24"/>
          <p:cNvCxnSpPr>
            <a:cxnSpLocks noChangeShapeType="1"/>
            <a:endCxn id="51216" idx="1"/>
          </p:cNvCxnSpPr>
          <p:nvPr/>
        </p:nvCxnSpPr>
        <p:spPr bwMode="auto">
          <a:xfrm>
            <a:off x="3962400" y="4773613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226" name="AutoShape 25"/>
          <p:cNvCxnSpPr>
            <a:cxnSpLocks noChangeShapeType="1"/>
            <a:endCxn id="51218" idx="1"/>
          </p:cNvCxnSpPr>
          <p:nvPr/>
        </p:nvCxnSpPr>
        <p:spPr bwMode="auto">
          <a:xfrm>
            <a:off x="4724400" y="5383213"/>
            <a:ext cx="200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27" name="Rectangle 26"/>
          <p:cNvSpPr>
            <a:spLocks noChangeAspect="1" noChangeArrowheads="1"/>
          </p:cNvSpPr>
          <p:nvPr/>
        </p:nvSpPr>
        <p:spPr bwMode="auto">
          <a:xfrm>
            <a:off x="6061075" y="3127375"/>
            <a:ext cx="1501775" cy="3937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Laterality</a:t>
            </a:r>
            <a:endParaRPr lang="en-US" sz="2000"/>
          </a:p>
        </p:txBody>
      </p:sp>
      <p:sp>
        <p:nvSpPr>
          <p:cNvPr id="51228" name="Rectangle 27"/>
          <p:cNvSpPr>
            <a:spLocks noChangeAspect="1" noChangeArrowheads="1"/>
          </p:cNvSpPr>
          <p:nvPr/>
        </p:nvSpPr>
        <p:spPr bwMode="auto">
          <a:xfrm>
            <a:off x="7813675" y="3127375"/>
            <a:ext cx="1025525" cy="393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&lt;side&gt;</a:t>
            </a:r>
            <a:endParaRPr lang="en-US" sz="2000"/>
          </a:p>
        </p:txBody>
      </p:sp>
      <p:cxnSp>
        <p:nvCxnSpPr>
          <p:cNvPr id="51229" name="AutoShape 28"/>
          <p:cNvCxnSpPr>
            <a:cxnSpLocks noChangeAspect="1" noChangeShapeType="1"/>
            <a:endCxn id="51228" idx="1"/>
          </p:cNvCxnSpPr>
          <p:nvPr/>
        </p:nvCxnSpPr>
        <p:spPr bwMode="auto">
          <a:xfrm>
            <a:off x="7562850" y="3324225"/>
            <a:ext cx="231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230" name="AutoShape 29"/>
          <p:cNvCxnSpPr>
            <a:cxnSpLocks noChangeShapeType="1"/>
            <a:stCxn id="51211" idx="2"/>
          </p:cNvCxnSpPr>
          <p:nvPr/>
        </p:nvCxnSpPr>
        <p:spPr bwMode="auto">
          <a:xfrm rot="5400000">
            <a:off x="6802438" y="2787650"/>
            <a:ext cx="349250" cy="330200"/>
          </a:xfrm>
          <a:prstGeom prst="bentConnector3">
            <a:avLst>
              <a:gd name="adj1" fmla="val 4727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00088" y="6076950"/>
            <a:ext cx="77946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  <a:ea typeface="MS Gothic" charset="-128"/>
              </a:rPr>
              <a:t>Clinical-finding-present-with-site-and-side (&lt;finding&gt;,&lt;site&gt;,&lt;side&gt;)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429250" y="5857875"/>
            <a:ext cx="3071813" cy="785813"/>
          </a:xfrm>
          <a:prstGeom prst="ellips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"/>
          <p:cNvSpPr>
            <a:spLocks noChangeArrowheads="1"/>
          </p:cNvSpPr>
          <p:nvPr/>
        </p:nvSpPr>
        <p:spPr bwMode="auto">
          <a:xfrm>
            <a:off x="0" y="0"/>
            <a:ext cx="9144000" cy="6629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646113"/>
          </a:xfrm>
        </p:spPr>
        <p:txBody>
          <a:bodyPr>
            <a:spAutoFit/>
          </a:bodyPr>
          <a:lstStyle/>
          <a:p>
            <a:r>
              <a:rPr lang="en-US" smtClean="0"/>
              <a:t>Bleeding of left index finger present</a:t>
            </a:r>
          </a:p>
        </p:txBody>
      </p:sp>
      <p:sp>
        <p:nvSpPr>
          <p:cNvPr id="52228" name="Rectangle 3"/>
          <p:cNvSpPr>
            <a:spLocks noChangeAspect="1" noChangeArrowheads="1"/>
          </p:cNvSpPr>
          <p:nvPr/>
        </p:nvSpPr>
        <p:spPr bwMode="auto">
          <a:xfrm>
            <a:off x="76200" y="1082675"/>
            <a:ext cx="1219200" cy="3937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Situation</a:t>
            </a:r>
            <a:endParaRPr lang="en-US" sz="2000"/>
          </a:p>
        </p:txBody>
      </p:sp>
      <p:sp>
        <p:nvSpPr>
          <p:cNvPr id="52229" name="Rectangle 4"/>
          <p:cNvSpPr>
            <a:spLocks noChangeAspect="1" noChangeArrowheads="1"/>
          </p:cNvSpPr>
          <p:nvPr/>
        </p:nvSpPr>
        <p:spPr bwMode="auto">
          <a:xfrm>
            <a:off x="1447800" y="1616075"/>
            <a:ext cx="1752600" cy="6667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Associated </a:t>
            </a:r>
          </a:p>
          <a:p>
            <a:pPr algn="ctr"/>
            <a:r>
              <a:rPr lang="en-US" sz="2000">
                <a:solidFill>
                  <a:srgbClr val="000000"/>
                </a:solidFill>
              </a:rPr>
              <a:t>finding</a:t>
            </a:r>
            <a:endParaRPr lang="en-US" sz="2000"/>
          </a:p>
        </p:txBody>
      </p:sp>
      <p:sp>
        <p:nvSpPr>
          <p:cNvPr id="52230" name="Rectangle 5"/>
          <p:cNvSpPr>
            <a:spLocks noChangeAspect="1" noChangeArrowheads="1"/>
          </p:cNvSpPr>
          <p:nvPr/>
        </p:nvSpPr>
        <p:spPr bwMode="auto">
          <a:xfrm>
            <a:off x="1447800" y="3951288"/>
            <a:ext cx="2514600" cy="3905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Finding context</a:t>
            </a:r>
            <a:endParaRPr lang="en-US" sz="2000"/>
          </a:p>
        </p:txBody>
      </p:sp>
      <p:sp>
        <p:nvSpPr>
          <p:cNvPr id="52231" name="Rectangle 6"/>
          <p:cNvSpPr>
            <a:spLocks noChangeAspect="1" noChangeArrowheads="1"/>
          </p:cNvSpPr>
          <p:nvPr/>
        </p:nvSpPr>
        <p:spPr bwMode="auto">
          <a:xfrm>
            <a:off x="3581400" y="1752600"/>
            <a:ext cx="2125663" cy="393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bleeding</a:t>
            </a:r>
          </a:p>
        </p:txBody>
      </p:sp>
      <p:sp>
        <p:nvSpPr>
          <p:cNvPr id="52232" name="Rectangle 7"/>
          <p:cNvSpPr>
            <a:spLocks noChangeAspect="1" noChangeArrowheads="1"/>
          </p:cNvSpPr>
          <p:nvPr/>
        </p:nvSpPr>
        <p:spPr bwMode="auto">
          <a:xfrm>
            <a:off x="4976813" y="3951288"/>
            <a:ext cx="2033587" cy="3905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Known present</a:t>
            </a:r>
            <a:endParaRPr lang="en-US" sz="2000"/>
          </a:p>
        </p:txBody>
      </p:sp>
      <p:cxnSp>
        <p:nvCxnSpPr>
          <p:cNvPr id="52233" name="AutoShape 8"/>
          <p:cNvCxnSpPr>
            <a:cxnSpLocks noChangeAspect="1" noChangeShapeType="1"/>
            <a:endCxn id="52231" idx="1"/>
          </p:cNvCxnSpPr>
          <p:nvPr/>
        </p:nvCxnSpPr>
        <p:spPr bwMode="auto">
          <a:xfrm>
            <a:off x="3200400" y="1949450"/>
            <a:ext cx="36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2234" name="Rectangle 9"/>
          <p:cNvSpPr>
            <a:spLocks noChangeAspect="1" noChangeArrowheads="1"/>
          </p:cNvSpPr>
          <p:nvPr/>
        </p:nvSpPr>
        <p:spPr bwMode="auto">
          <a:xfrm>
            <a:off x="4876800" y="2365375"/>
            <a:ext cx="1501775" cy="3937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Finding-site</a:t>
            </a:r>
            <a:endParaRPr lang="en-US" sz="2000"/>
          </a:p>
        </p:txBody>
      </p:sp>
      <p:sp>
        <p:nvSpPr>
          <p:cNvPr id="52235" name="Rectangle 10"/>
          <p:cNvSpPr>
            <a:spLocks noChangeAspect="1" noChangeArrowheads="1"/>
          </p:cNvSpPr>
          <p:nvPr/>
        </p:nvSpPr>
        <p:spPr bwMode="auto">
          <a:xfrm>
            <a:off x="6629400" y="2220913"/>
            <a:ext cx="2413000" cy="68103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index finger structure</a:t>
            </a:r>
            <a:endParaRPr lang="en-US" sz="2000"/>
          </a:p>
        </p:txBody>
      </p:sp>
      <p:cxnSp>
        <p:nvCxnSpPr>
          <p:cNvPr id="52236" name="AutoShape 11"/>
          <p:cNvCxnSpPr>
            <a:cxnSpLocks noChangeAspect="1" noChangeShapeType="1"/>
            <a:stCxn id="52231" idx="2"/>
          </p:cNvCxnSpPr>
          <p:nvPr/>
        </p:nvCxnSpPr>
        <p:spPr bwMode="auto">
          <a:xfrm rot="16200000" flipH="1">
            <a:off x="4562475" y="2247900"/>
            <a:ext cx="396875" cy="23177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52237" name="AutoShape 12"/>
          <p:cNvCxnSpPr>
            <a:cxnSpLocks noChangeAspect="1" noChangeShapeType="1"/>
            <a:endCxn id="52235" idx="1"/>
          </p:cNvCxnSpPr>
          <p:nvPr/>
        </p:nvCxnSpPr>
        <p:spPr bwMode="auto">
          <a:xfrm flipV="1">
            <a:off x="6378575" y="2560638"/>
            <a:ext cx="25082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2238" name="Rectangle 13"/>
          <p:cNvSpPr>
            <a:spLocks noChangeAspect="1" noChangeArrowheads="1"/>
          </p:cNvSpPr>
          <p:nvPr/>
        </p:nvSpPr>
        <p:spPr bwMode="auto">
          <a:xfrm>
            <a:off x="228600" y="3203575"/>
            <a:ext cx="914400" cy="3937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Group</a:t>
            </a:r>
            <a:endParaRPr lang="en-US"/>
          </a:p>
        </p:txBody>
      </p:sp>
      <p:sp>
        <p:nvSpPr>
          <p:cNvPr id="52239" name="Rectangle 14"/>
          <p:cNvSpPr>
            <a:spLocks noChangeAspect="1" noChangeArrowheads="1"/>
          </p:cNvSpPr>
          <p:nvPr/>
        </p:nvSpPr>
        <p:spPr bwMode="auto">
          <a:xfrm>
            <a:off x="1447800" y="4578350"/>
            <a:ext cx="2514600" cy="3905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Temporal context</a:t>
            </a:r>
            <a:endParaRPr lang="en-US" sz="2000"/>
          </a:p>
        </p:txBody>
      </p:sp>
      <p:sp>
        <p:nvSpPr>
          <p:cNvPr id="52240" name="Rectangle 15"/>
          <p:cNvSpPr>
            <a:spLocks noChangeAspect="1" noChangeArrowheads="1"/>
          </p:cNvSpPr>
          <p:nvPr/>
        </p:nvSpPr>
        <p:spPr bwMode="auto">
          <a:xfrm>
            <a:off x="4924425" y="4578350"/>
            <a:ext cx="3305175" cy="3905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Current or specified time</a:t>
            </a:r>
            <a:endParaRPr lang="en-US" sz="2000"/>
          </a:p>
        </p:txBody>
      </p:sp>
      <p:sp>
        <p:nvSpPr>
          <p:cNvPr id="52241" name="Rectangle 16"/>
          <p:cNvSpPr>
            <a:spLocks noChangeAspect="1" noChangeArrowheads="1"/>
          </p:cNvSpPr>
          <p:nvPr/>
        </p:nvSpPr>
        <p:spPr bwMode="auto">
          <a:xfrm>
            <a:off x="1447800" y="5187950"/>
            <a:ext cx="3276600" cy="3905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Subject relationship context</a:t>
            </a:r>
            <a:endParaRPr lang="en-US" sz="2000"/>
          </a:p>
        </p:txBody>
      </p:sp>
      <p:sp>
        <p:nvSpPr>
          <p:cNvPr id="52242" name="Rectangle 17"/>
          <p:cNvSpPr>
            <a:spLocks noChangeAspect="1" noChangeArrowheads="1"/>
          </p:cNvSpPr>
          <p:nvPr/>
        </p:nvSpPr>
        <p:spPr bwMode="auto">
          <a:xfrm>
            <a:off x="4924425" y="5187950"/>
            <a:ext cx="2162175" cy="3905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Subject of record</a:t>
            </a:r>
            <a:endParaRPr lang="en-US" sz="2000"/>
          </a:p>
        </p:txBody>
      </p:sp>
      <p:cxnSp>
        <p:nvCxnSpPr>
          <p:cNvPr id="52243" name="AutoShape 18"/>
          <p:cNvCxnSpPr>
            <a:cxnSpLocks noChangeShapeType="1"/>
            <a:stCxn id="52228" idx="2"/>
          </p:cNvCxnSpPr>
          <p:nvPr/>
        </p:nvCxnSpPr>
        <p:spPr bwMode="auto">
          <a:xfrm rot="5400000">
            <a:off x="-177800" y="2339975"/>
            <a:ext cx="172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2244" name="AutoShape 19"/>
          <p:cNvCxnSpPr>
            <a:cxnSpLocks noChangeShapeType="1"/>
          </p:cNvCxnSpPr>
          <p:nvPr/>
        </p:nvCxnSpPr>
        <p:spPr bwMode="auto">
          <a:xfrm flipV="1">
            <a:off x="1143000" y="1949450"/>
            <a:ext cx="304800" cy="1450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2245" name="AutoShape 20"/>
          <p:cNvCxnSpPr>
            <a:cxnSpLocks noChangeShapeType="1"/>
          </p:cNvCxnSpPr>
          <p:nvPr/>
        </p:nvCxnSpPr>
        <p:spPr bwMode="auto">
          <a:xfrm>
            <a:off x="1143000" y="3400425"/>
            <a:ext cx="304800" cy="746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2246" name="AutoShape 21"/>
          <p:cNvCxnSpPr>
            <a:cxnSpLocks noChangeShapeType="1"/>
          </p:cNvCxnSpPr>
          <p:nvPr/>
        </p:nvCxnSpPr>
        <p:spPr bwMode="auto">
          <a:xfrm>
            <a:off x="1143000" y="3400425"/>
            <a:ext cx="304800" cy="13731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2247" name="AutoShape 22"/>
          <p:cNvCxnSpPr>
            <a:cxnSpLocks noChangeShapeType="1"/>
          </p:cNvCxnSpPr>
          <p:nvPr/>
        </p:nvCxnSpPr>
        <p:spPr bwMode="auto">
          <a:xfrm>
            <a:off x="1143000" y="3400425"/>
            <a:ext cx="304800" cy="1982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2248" name="AutoShape 23"/>
          <p:cNvCxnSpPr>
            <a:cxnSpLocks noChangeShapeType="1"/>
            <a:endCxn id="52232" idx="1"/>
          </p:cNvCxnSpPr>
          <p:nvPr/>
        </p:nvCxnSpPr>
        <p:spPr bwMode="auto">
          <a:xfrm>
            <a:off x="3962400" y="4146550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2249" name="AutoShape 24"/>
          <p:cNvCxnSpPr>
            <a:cxnSpLocks noChangeShapeType="1"/>
            <a:endCxn id="52240" idx="1"/>
          </p:cNvCxnSpPr>
          <p:nvPr/>
        </p:nvCxnSpPr>
        <p:spPr bwMode="auto">
          <a:xfrm>
            <a:off x="3962400" y="4773613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2250" name="AutoShape 25"/>
          <p:cNvCxnSpPr>
            <a:cxnSpLocks noChangeShapeType="1"/>
            <a:endCxn id="52242" idx="1"/>
          </p:cNvCxnSpPr>
          <p:nvPr/>
        </p:nvCxnSpPr>
        <p:spPr bwMode="auto">
          <a:xfrm>
            <a:off x="4724400" y="5383213"/>
            <a:ext cx="200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251" name="Rectangle 26"/>
          <p:cNvSpPr>
            <a:spLocks noChangeAspect="1" noChangeArrowheads="1"/>
          </p:cNvSpPr>
          <p:nvPr/>
        </p:nvSpPr>
        <p:spPr bwMode="auto">
          <a:xfrm>
            <a:off x="6061075" y="3127375"/>
            <a:ext cx="1501775" cy="3937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Laterality</a:t>
            </a:r>
            <a:endParaRPr lang="en-US" sz="2000"/>
          </a:p>
        </p:txBody>
      </p:sp>
      <p:sp>
        <p:nvSpPr>
          <p:cNvPr id="52252" name="Rectangle 27"/>
          <p:cNvSpPr>
            <a:spLocks noChangeAspect="1" noChangeArrowheads="1"/>
          </p:cNvSpPr>
          <p:nvPr/>
        </p:nvSpPr>
        <p:spPr bwMode="auto">
          <a:xfrm>
            <a:off x="7813675" y="3127375"/>
            <a:ext cx="1025525" cy="393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3734" tIns="31867" rIns="63734" bIns="31867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left</a:t>
            </a:r>
            <a:endParaRPr lang="en-US" sz="2000"/>
          </a:p>
        </p:txBody>
      </p:sp>
      <p:cxnSp>
        <p:nvCxnSpPr>
          <p:cNvPr id="52253" name="AutoShape 28"/>
          <p:cNvCxnSpPr>
            <a:cxnSpLocks noChangeAspect="1" noChangeShapeType="1"/>
            <a:endCxn id="52252" idx="1"/>
          </p:cNvCxnSpPr>
          <p:nvPr/>
        </p:nvCxnSpPr>
        <p:spPr bwMode="auto">
          <a:xfrm>
            <a:off x="7562850" y="3324225"/>
            <a:ext cx="231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2254" name="AutoShape 29"/>
          <p:cNvCxnSpPr>
            <a:cxnSpLocks noChangeShapeType="1"/>
            <a:stCxn id="52235" idx="2"/>
          </p:cNvCxnSpPr>
          <p:nvPr/>
        </p:nvCxnSpPr>
        <p:spPr bwMode="auto">
          <a:xfrm rot="5400000">
            <a:off x="7211219" y="2502694"/>
            <a:ext cx="225425" cy="10239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42863" y="6102350"/>
            <a:ext cx="9032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  <a:ea typeface="MS Gothic" charset="-128"/>
              </a:rPr>
              <a:t>Clinical-finding-present-with-site-and-side (bleeding, index finger structure, left)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Which ‘structured’ data?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Two kinds: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Legacy proprietary: structures are all different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Shared, standardised: agreed structures and information model, within a community of users (can be more than one such community).</a:t>
            </a:r>
          </a:p>
          <a:p>
            <a:r>
              <a:rPr lang="en-GB" smtClean="0"/>
              <a:t>The second kind we can standardise on.</a:t>
            </a:r>
          </a:p>
          <a:p>
            <a:r>
              <a:rPr lang="en-GB" smtClean="0"/>
              <a:t>Shared clinical data generally include structure and many data types.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Inspection archetype</a:t>
            </a:r>
          </a:p>
        </p:txBody>
      </p:sp>
      <p:pic>
        <p:nvPicPr>
          <p:cNvPr id="53251" name="Picture 3" descr="inspection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46125"/>
            <a:ext cx="707231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4375" y="5929313"/>
            <a:ext cx="2428875" cy="642937"/>
          </a:xfrm>
          <a:prstGeom prst="ellips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14375" y="4071938"/>
            <a:ext cx="2428875" cy="642937"/>
          </a:xfrm>
          <a:prstGeom prst="ellips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nspection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0"/>
            <a:ext cx="7929562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nspection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6010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85750" y="3643313"/>
            <a:ext cx="2428875" cy="1714500"/>
          </a:xfrm>
          <a:prstGeom prst="ellips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nspection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0005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Binding ....</a:t>
            </a:r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/>
              <a:t>Archetype(s) are far more detailed (but mostly optional data points)</a:t>
            </a:r>
          </a:p>
          <a:p>
            <a:pPr>
              <a:buFont typeface="Arial" charset="0"/>
              <a:buChar char="•"/>
            </a:pPr>
            <a:r>
              <a:rPr lang="en-GB" smtClean="0"/>
              <a:t>Two data points match: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/items[Clinical description] </a:t>
            </a:r>
            <a:r>
              <a:rPr lang="en-GB" smtClean="0">
                <a:solidFill>
                  <a:srgbClr val="FF0000"/>
                </a:solidFill>
              </a:rPr>
              <a:t>= Finding</a:t>
            </a:r>
          </a:p>
          <a:p>
            <a:pPr lvl="1">
              <a:buFont typeface="Arial" charset="0"/>
              <a:buChar char="•"/>
            </a:pPr>
            <a:r>
              <a:rPr lang="en-GB" sz="2400" smtClean="0"/>
              <a:t>/items[Findings]/items[Location]/items[Description]</a:t>
            </a:r>
            <a:br>
              <a:rPr lang="en-GB" sz="2400" smtClean="0"/>
            </a:br>
            <a:r>
              <a:rPr lang="en-GB" sz="2400" smtClean="0">
                <a:solidFill>
                  <a:srgbClr val="FF0000"/>
                </a:solidFill>
              </a:rPr>
              <a:t>= Site</a:t>
            </a:r>
            <a:endParaRPr lang="en-GB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mtClean="0"/>
              <a:t>Mismatches: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Second is 0..* - e.g. a burn could be in multiple locations </a:t>
            </a:r>
            <a:r>
              <a:rPr lang="en-GB" smtClean="0">
                <a:sym typeface="Wingdings" pitchFamily="2" charset="2"/>
              </a:rPr>
              <a:t> pattern only allows 1 location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Archetype location assumes laterality included – needs variant pattern?</a:t>
            </a:r>
            <a:endParaRPr lang="en-GB" smtClean="0"/>
          </a:p>
          <a:p>
            <a:pPr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Possible general approach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/>
              <a:t>Map pattern </a:t>
            </a:r>
            <a:r>
              <a:rPr lang="en-GB" i="1" smtClean="0"/>
              <a:t>parameters</a:t>
            </a:r>
            <a:r>
              <a:rPr lang="en-GB" smtClean="0"/>
              <a:t> to content model </a:t>
            </a:r>
            <a:r>
              <a:rPr lang="en-GB" i="1" smtClean="0"/>
              <a:t>data points</a:t>
            </a:r>
            <a:r>
              <a:rPr lang="en-GB" smtClean="0"/>
              <a:t>; add following to archetype:</a:t>
            </a:r>
          </a:p>
          <a:p>
            <a:r>
              <a:rPr lang="en-GB" sz="1600" smtClean="0"/>
              <a:t>Concept_bindings = &lt;</a:t>
            </a:r>
          </a:p>
          <a:p>
            <a:r>
              <a:rPr lang="en-GB" sz="1600" smtClean="0"/>
              <a:t>	[“SNOMEDCT”] = &lt;</a:t>
            </a:r>
          </a:p>
          <a:p>
            <a:r>
              <a:rPr lang="en-GB" sz="1600" smtClean="0"/>
              <a:t>		patterns = &lt;</a:t>
            </a:r>
          </a:p>
          <a:p>
            <a:r>
              <a:rPr lang="en-GB" sz="1600" smtClean="0"/>
              <a:t>			[“clinical finding”] = &lt;</a:t>
            </a:r>
          </a:p>
          <a:p>
            <a:r>
              <a:rPr lang="en-GB" sz="1600" smtClean="0"/>
              <a:t>				name = &lt;[1213124|clinical finding present|]&gt;</a:t>
            </a:r>
          </a:p>
          <a:p>
            <a:r>
              <a:rPr lang="en-GB" sz="1600" smtClean="0"/>
              <a:t>				mappings = &lt;</a:t>
            </a:r>
          </a:p>
          <a:p>
            <a:r>
              <a:rPr lang="en-GB" sz="1600" smtClean="0"/>
              <a:t>					[02020202|finding|] = &lt;/items[at0004|Clinical description|]&gt;</a:t>
            </a:r>
          </a:p>
          <a:p>
            <a:r>
              <a:rPr lang="en-GB" sz="1600" smtClean="0"/>
              <a:t>					[33333222|site] =    </a:t>
            </a:r>
            <a:r>
              <a:rPr lang="en-GB" sz="1600" smtClean="0">
                <a:solidFill>
                  <a:schemeClr val="bg1"/>
                </a:solidFill>
              </a:rPr>
              <a:t>..............................................</a:t>
            </a:r>
            <a:r>
              <a:rPr lang="en-GB" sz="1600" smtClean="0"/>
              <a:t>&lt;/items[Findings]/items[Location]/items[Description] &gt;</a:t>
            </a:r>
          </a:p>
          <a:p>
            <a:r>
              <a:rPr lang="en-GB" sz="1600" smtClean="0"/>
              <a:t>				&gt;</a:t>
            </a:r>
          </a:p>
          <a:p>
            <a:r>
              <a:rPr lang="en-GB" sz="1600" smtClean="0"/>
              <a:t>			&gt;</a:t>
            </a:r>
          </a:p>
          <a:p>
            <a:r>
              <a:rPr lang="en-GB" sz="1600" smtClean="0"/>
              <a:t>	&gt;</a:t>
            </a:r>
          </a:p>
          <a:p>
            <a:r>
              <a:rPr lang="en-GB" sz="1600" smtClean="0"/>
              <a:t>&gt;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Potential?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Could this work generally?</a:t>
            </a:r>
          </a:p>
          <a:p>
            <a:pPr>
              <a:buFont typeface="Arial" charset="0"/>
              <a:buChar char="•"/>
            </a:pPr>
            <a:r>
              <a:rPr lang="en-GB" smtClean="0"/>
              <a:t>Could avoid full Compositional code strings in data, and instead map pattern parameters to IM data points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 reduces dependence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But how stable are the parameters?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ym typeface="Wingdings" pitchFamily="2" charset="2"/>
              </a:rPr>
              <a:t>Will there be enough patterns?</a:t>
            </a:r>
          </a:p>
          <a:p>
            <a:pPr lvl="1"/>
            <a:endParaRPr lang="en-GB" smtClean="0"/>
          </a:p>
          <a:p>
            <a:pPr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85750" y="1052513"/>
            <a:ext cx="8572500" cy="507523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i="1" smtClean="0"/>
              <a:t>open</a:t>
            </a:r>
            <a:r>
              <a:rPr lang="en-GB" smtClean="0"/>
              <a:t>EHR archetype/template approach provides a semantic framework for capturing, representing and querying any data</a:t>
            </a:r>
          </a:p>
          <a:p>
            <a:pPr>
              <a:buFont typeface="Arial" charset="0"/>
              <a:buChar char="•"/>
            </a:pPr>
            <a:r>
              <a:rPr lang="en-GB" smtClean="0"/>
              <a:t>BIG ADVANTAGE: bindings are expressde in archetypes and templates, NOT THE DATA; can be added AFTER initial deployment</a:t>
            </a:r>
          </a:p>
          <a:p>
            <a:pPr>
              <a:buFont typeface="Arial" charset="0"/>
              <a:buChar char="•"/>
            </a:pPr>
            <a:r>
              <a:rPr lang="en-GB" smtClean="0"/>
              <a:t>Initial binding approaches are working, but are incomplete, and may be out of date, e.g. Internal value sets </a:t>
            </a:r>
            <a:r>
              <a:rPr lang="en-GB" smtClean="0">
                <a:sym typeface="Wingdings" pitchFamily="2" charset="2"/>
              </a:rPr>
              <a:t> Ref sets in the future?</a:t>
            </a:r>
            <a:endParaRPr lang="en-GB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85750" y="1052513"/>
            <a:ext cx="8572500" cy="507523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/>
              <a:t>When to code .... and not</a:t>
            </a:r>
          </a:p>
          <a:p>
            <a:pPr>
              <a:buFont typeface="Arial" charset="0"/>
              <a:buChar char="•"/>
            </a:pPr>
            <a:r>
              <a:rPr lang="en-GB" smtClean="0"/>
              <a:t>How to ensure binding assumption matches query authors (there will be many of the latter)</a:t>
            </a:r>
          </a:p>
          <a:p>
            <a:pPr>
              <a:buFont typeface="Arial" charset="0"/>
              <a:buChar char="•"/>
            </a:pPr>
            <a:r>
              <a:rPr lang="en-GB" smtClean="0"/>
              <a:t>How to choose SCT concepts.... pre-coordination problem</a:t>
            </a:r>
          </a:p>
          <a:p>
            <a:pPr>
              <a:buFont typeface="Arial" charset="0"/>
              <a:buChar char="•"/>
            </a:pPr>
            <a:r>
              <a:rPr lang="en-GB" smtClean="0"/>
              <a:t>Need for SCT post-coordination expression equivalence to work</a:t>
            </a:r>
          </a:p>
          <a:p>
            <a:pPr>
              <a:buFont typeface="Arial" charset="0"/>
              <a:buChar char="•"/>
            </a:pPr>
            <a:r>
              <a:rPr lang="en-GB" smtClean="0"/>
              <a:t>Solution that handles ICDx, LOINC, local terminologies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Questions?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Resources</a:t>
            </a:r>
          </a:p>
          <a:p>
            <a:r>
              <a:rPr lang="en-GB" sz="2800" smtClean="0">
                <a:hlinkClick r:id="rId2"/>
              </a:rPr>
              <a:t>http://www.openEHR.org/knowledge</a:t>
            </a:r>
            <a:r>
              <a:rPr lang="en-GB" sz="2800" smtClean="0"/>
              <a:t> - archetypes</a:t>
            </a:r>
          </a:p>
          <a:p>
            <a:r>
              <a:rPr lang="en-GB" sz="2800" smtClean="0"/>
              <a:t>Other – see e.g. D Markwell’s CFH report 2009</a:t>
            </a:r>
          </a:p>
          <a:p>
            <a:endParaRPr lang="en-GB" sz="2800" smtClean="0"/>
          </a:p>
          <a:p>
            <a:r>
              <a:rPr lang="en-GB" sz="2800" smtClean="0"/>
              <a:t>Acknowledgements:</a:t>
            </a:r>
          </a:p>
          <a:p>
            <a:r>
              <a:rPr lang="en-GB" sz="2400" smtClean="0"/>
              <a:t>Kent Spackman – pattern slides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are structured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625" y="1052513"/>
            <a:ext cx="8255000" cy="5075237"/>
          </a:xfrm>
        </p:spPr>
        <p:txBody>
          <a:bodyPr/>
          <a:lstStyle/>
          <a:p>
            <a:r>
              <a:rPr lang="en-GB" smtClean="0"/>
              <a:t>Clinical statements are naturally structured, e.g.</a:t>
            </a:r>
          </a:p>
          <a:p>
            <a:pPr lvl="1">
              <a:buFont typeface="Arial" charset="0"/>
              <a:buChar char="•"/>
            </a:pPr>
            <a:r>
              <a:rPr lang="en-GB" i="1" smtClean="0"/>
              <a:t>lab results</a:t>
            </a:r>
            <a:r>
              <a:rPr lang="en-GB" smtClean="0"/>
              <a:t>: list / tree structure; normal ranges;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Microbiology is usually a large tree structure</a:t>
            </a:r>
          </a:p>
          <a:p>
            <a:pPr lvl="1">
              <a:buFont typeface="Arial" charset="0"/>
              <a:buChar char="•"/>
            </a:pPr>
            <a:r>
              <a:rPr lang="en-GB" i="1" smtClean="0"/>
              <a:t>vital signs</a:t>
            </a:r>
            <a:r>
              <a:rPr lang="en-GB" smtClean="0"/>
              <a:t>: timing and multiple data points;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BP: (2 data points + patient state) x time-series</a:t>
            </a:r>
          </a:p>
          <a:p>
            <a:pPr lvl="1">
              <a:buFont typeface="Arial" charset="0"/>
              <a:buChar char="•"/>
            </a:pPr>
            <a:r>
              <a:rPr lang="en-GB" i="1" smtClean="0"/>
              <a:t>physical examination</a:t>
            </a:r>
            <a:r>
              <a:rPr lang="en-GB" smtClean="0"/>
              <a:t>: structured by anatomy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E.g. Endoscopy of colon</a:t>
            </a:r>
          </a:p>
          <a:p>
            <a:pPr lvl="1">
              <a:buFont typeface="Arial" charset="0"/>
              <a:buChar char="•"/>
            </a:pPr>
            <a:r>
              <a:rPr lang="en-GB" i="1" smtClean="0"/>
              <a:t>assessments</a:t>
            </a:r>
            <a:r>
              <a:rPr lang="en-GB" smtClean="0"/>
              <a:t>: structured according to e.g. temporal model of disease course;</a:t>
            </a:r>
          </a:p>
          <a:p>
            <a:pPr lvl="1">
              <a:buFont typeface="Arial" charset="0"/>
              <a:buChar char="•"/>
            </a:pPr>
            <a:r>
              <a:rPr lang="en-GB" i="1" smtClean="0"/>
              <a:t>orders</a:t>
            </a:r>
            <a:r>
              <a:rPr lang="en-GB" smtClean="0"/>
              <a:t>: timing info, structured medication info;</a:t>
            </a:r>
          </a:p>
          <a:p>
            <a:pPr lvl="1">
              <a:buFont typeface="Arial" charset="0"/>
              <a:buChar char="•"/>
            </a:pPr>
            <a:r>
              <a:rPr lang="en-GB" i="1" smtClean="0"/>
              <a:t>actions</a:t>
            </a:r>
            <a:r>
              <a:rPr lang="en-GB" smtClean="0"/>
              <a:t>: timing, medication structured info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sources of structure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smtClean="0">
                <a:solidFill>
                  <a:srgbClr val="0070C0"/>
                </a:solidFill>
              </a:rPr>
              <a:t>Data capture</a:t>
            </a:r>
            <a:r>
              <a:rPr lang="en-GB" smtClean="0"/>
              <a:t>: at the user interface, the elements of a clinical statement are naturally distinct, e.g. procedure, site, protocol, time...</a:t>
            </a:r>
          </a:p>
          <a:p>
            <a:r>
              <a:rPr lang="en-GB" i="1" smtClean="0">
                <a:solidFill>
                  <a:srgbClr val="0070C0"/>
                </a:solidFill>
              </a:rPr>
              <a:t>Document structures</a:t>
            </a:r>
            <a:r>
              <a:rPr lang="en-GB" smtClean="0"/>
              <a:t>: reports, referrals etc are also structured, including audit info, sections.</a:t>
            </a:r>
          </a:p>
          <a:p>
            <a:r>
              <a:rPr lang="en-GB" i="1" smtClean="0">
                <a:solidFill>
                  <a:srgbClr val="0070C0"/>
                </a:solidFill>
              </a:rPr>
              <a:t>For querying</a:t>
            </a:r>
            <a:r>
              <a:rPr lang="en-GB" smtClean="0"/>
              <a:t>: data items that are queried for separately are usually separated, e.g. procedure type and body site.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have many types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1052513"/>
            <a:ext cx="8255000" cy="5075237"/>
          </a:xfrm>
        </p:spPr>
        <p:txBody>
          <a:bodyPr/>
          <a:lstStyle/>
          <a:p>
            <a:r>
              <a:rPr lang="en-GB" smtClean="0"/>
              <a:t>Clinical statement data includes instances of: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Text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Coded terms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Quantity, including units, proportions, counts, etc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URIs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Booleans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Date, time, date/time, duration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Parseable text, e.g. Units, medication timing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Other more complex types</a:t>
            </a:r>
          </a:p>
          <a:p>
            <a:endParaRPr lang="en-GB" smtClean="0"/>
          </a:p>
          <a:p>
            <a:pPr lvl="1"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</a:t>
            </a:r>
            <a:r>
              <a:rPr lang="en-GB" i="1" smtClean="0"/>
              <a:t>should</a:t>
            </a:r>
            <a:r>
              <a:rPr lang="en-GB" smtClean="0"/>
              <a:t> be SNOMED-coded?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mtClean="0">
                <a:solidFill>
                  <a:srgbClr val="0070C0"/>
                </a:solidFill>
              </a:rPr>
              <a:t>Answers</a:t>
            </a:r>
            <a:r>
              <a:rPr lang="en-GB" smtClean="0"/>
              <a:t> which are:</a:t>
            </a:r>
          </a:p>
          <a:p>
            <a:pPr lvl="1">
              <a:buFont typeface="Arial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textually expressible</a:t>
            </a:r>
            <a:endParaRPr lang="en-GB" smtClean="0"/>
          </a:p>
          <a:p>
            <a:pPr lvl="1">
              <a:buFont typeface="Arial" charset="0"/>
              <a:buChar char="•"/>
            </a:pPr>
            <a:r>
              <a:rPr lang="en-GB" smtClean="0"/>
              <a:t>whose value range is</a:t>
            </a:r>
          </a:p>
          <a:p>
            <a:pPr lvl="2">
              <a:buFont typeface="Arial" charset="0"/>
              <a:buChar char="•"/>
            </a:pPr>
            <a:r>
              <a:rPr lang="en-GB" smtClean="0"/>
              <a:t>Best modelled by as ontological description (i.e. discrete categorisation),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likely to be independently queried later on.</a:t>
            </a:r>
          </a:p>
          <a:p>
            <a:pPr lvl="1">
              <a:buFont typeface="Arial" charset="0"/>
              <a:buChar char="•"/>
            </a:pPr>
            <a:r>
              <a:rPr lang="en-GB" smtClean="0"/>
              <a:t>E.g. types of disease; blood types; but not general patient story (not expressible as just concepts)</a:t>
            </a:r>
          </a:p>
          <a:p>
            <a:r>
              <a:rPr lang="en-GB" smtClean="0"/>
              <a:t>I.e. a subset of textual data, which are a subset of all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17608</TotalTime>
  <Words>1935</Words>
  <Application>Microsoft Office PowerPoint</Application>
  <PresentationFormat>On-screen Show (4:3)</PresentationFormat>
  <Paragraphs>286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MS Gothic</vt:lpstr>
      <vt:lpstr>Times New Roman</vt:lpstr>
      <vt:lpstr>Arial Unicode MS</vt:lpstr>
      <vt:lpstr>Wingdings</vt:lpstr>
      <vt:lpstr>Office Theme</vt:lpstr>
      <vt:lpstr>1_Office Theme</vt:lpstr>
      <vt:lpstr>openEHR Terminology binding</vt:lpstr>
      <vt:lpstr>Problem overview</vt:lpstr>
      <vt:lpstr>What is ‘terminology binding’?</vt:lpstr>
      <vt:lpstr>What is the ‘binding problem’?</vt:lpstr>
      <vt:lpstr>Which ‘structured’ data?</vt:lpstr>
      <vt:lpstr>Data are structured</vt:lpstr>
      <vt:lpstr>Other sources of structure</vt:lpstr>
      <vt:lpstr>Data have many types</vt:lpstr>
      <vt:lpstr>What should be SNOMED-coded?</vt:lpstr>
      <vt:lpstr>What could be SNOMED-coded?</vt:lpstr>
      <vt:lpstr>Understanding the binding problem</vt:lpstr>
      <vt:lpstr>Value sets in scales</vt:lpstr>
      <vt:lpstr>Binding and openEHR</vt:lpstr>
      <vt:lpstr>Where is binding relevant in openEHR?</vt:lpstr>
      <vt:lpstr>Where is binding needed?</vt:lpstr>
      <vt:lpstr>Kinds of binding - today</vt:lpstr>
      <vt:lpstr>Kinds of binding - future</vt:lpstr>
      <vt:lpstr>Type 1 binding – direct</vt:lpstr>
      <vt:lpstr>Direct binding</vt:lpstr>
      <vt:lpstr>Which SCT concept do we pick?</vt:lpstr>
      <vt:lpstr>can ‘systolic’ be post-coordinated?</vt:lpstr>
      <vt:lpstr>|Bp| v |bp finding|</vt:lpstr>
      <vt:lpstr>Slide 23</vt:lpstr>
      <vt:lpstr>Considerations</vt:lpstr>
      <vt:lpstr>Type 2 binding – Compositional expressions</vt:lpstr>
      <vt:lpstr>openEHR supports expressions</vt:lpstr>
      <vt:lpstr>Considerations</vt:lpstr>
      <vt:lpstr>Type 3 binding – archetype internal value set</vt:lpstr>
      <vt:lpstr>Internal value set</vt:lpstr>
      <vt:lpstr>Adverse reaction (mindmap view)</vt:lpstr>
      <vt:lpstr>Attribute view</vt:lpstr>
      <vt:lpstr>ADL view</vt:lpstr>
      <vt:lpstr>Slide 33</vt:lpstr>
      <vt:lpstr>Slide 34</vt:lpstr>
      <vt:lpstr>Agent category binding...</vt:lpstr>
      <vt:lpstr>Considerations</vt:lpstr>
      <vt:lpstr>Type 4 binding – ref set</vt:lpstr>
      <vt:lpstr>Ref set binding</vt:lpstr>
      <vt:lpstr>Problem/diagnosis</vt:lpstr>
      <vt:lpstr>Slide 40</vt:lpstr>
      <vt:lpstr>All Infectious Agents ref set</vt:lpstr>
      <vt:lpstr>Future approaches</vt:lpstr>
      <vt:lpstr>1 Compositional constraints</vt:lpstr>
      <vt:lpstr>2 Context-dependent bindings</vt:lpstr>
      <vt:lpstr>E.g. Lying systolic bp</vt:lpstr>
      <vt:lpstr>2 Context-dependent bindings</vt:lpstr>
      <vt:lpstr>3 Compositional pattern approach</vt:lpstr>
      <vt:lpstr>Clinical finding present + site + side</vt:lpstr>
      <vt:lpstr>Bleeding of left index finger present</vt:lpstr>
      <vt:lpstr>Inspection archetype</vt:lpstr>
      <vt:lpstr>Slide 51</vt:lpstr>
      <vt:lpstr>Slide 52</vt:lpstr>
      <vt:lpstr>Slide 53</vt:lpstr>
      <vt:lpstr>Binding ....</vt:lpstr>
      <vt:lpstr>Possible general approach</vt:lpstr>
      <vt:lpstr>Potential?</vt:lpstr>
      <vt:lpstr>Summary</vt:lpstr>
      <vt:lpstr>Challenges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openEHR: a healthcare computing platform for the future</dc:title>
  <dc:creator>Thomas Beale</dc:creator>
  <cp:lastModifiedBy>Thomas</cp:lastModifiedBy>
  <cp:revision>331</cp:revision>
  <cp:lastPrinted>1601-01-01T00:00:00Z</cp:lastPrinted>
  <dcterms:created xsi:type="dcterms:W3CDTF">2006-08-07T17:23:58Z</dcterms:created>
  <dcterms:modified xsi:type="dcterms:W3CDTF">2010-05-02T17:33:23Z</dcterms:modified>
</cp:coreProperties>
</file>