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06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243D"/>
    <a:srgbClr val="006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27" autoAdjust="0"/>
    <p:restoredTop sz="85233" autoAdjust="0"/>
  </p:normalViewPr>
  <p:slideViewPr>
    <p:cSldViewPr snapToGrid="0">
      <p:cViewPr varScale="1">
        <p:scale>
          <a:sx n="56" d="100"/>
          <a:sy n="56" d="100"/>
        </p:scale>
        <p:origin x="81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BB894-0F0B-47E7-B441-50043CF7586D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C4203-2E99-4678-AC45-724CCD4D10F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1576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”</a:t>
            </a:r>
            <a:r>
              <a:rPr lang="sv-SE" dirty="0" err="1" smtClean="0"/>
              <a:t>Edge</a:t>
            </a:r>
            <a:r>
              <a:rPr lang="sv-SE" dirty="0" smtClean="0"/>
              <a:t>” </a:t>
            </a:r>
            <a:r>
              <a:rPr lang="sv-SE" dirty="0" err="1" smtClean="0"/>
              <a:t>computing</a:t>
            </a:r>
            <a:r>
              <a:rPr lang="sv-SE" dirty="0" smtClean="0"/>
              <a:t> – behåll</a:t>
            </a:r>
            <a:r>
              <a:rPr lang="sv-SE" baseline="0" dirty="0" smtClean="0"/>
              <a:t> mycket av dat vid källan, skicka ut algoritmerna till källan – låt verka där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C4203-2E99-4678-AC45-724CCD4D10F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807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0066B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48B4A2F-3A1C-4219-9CA7-639322C7CD12}" type="datetimeFigureOut">
              <a:rPr lang="sv-SE" smtClean="0"/>
              <a:pPr/>
              <a:t>2020-03-26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335FCC4-BACC-451C-AF76-33F7D845C073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 rot="10800000">
            <a:off x="0" y="-1"/>
            <a:ext cx="10370820" cy="10570398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24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49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6030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58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 rot="10800000">
            <a:off x="0" y="-1"/>
            <a:ext cx="10370820" cy="10570398"/>
          </a:xfrm>
          <a:prstGeom prst="rect">
            <a:avLst/>
          </a:prstGeom>
          <a:blipFill dpi="0" rotWithShape="1">
            <a:blip r:embed="rId2">
              <a:alphaModFix amt="5000"/>
            </a:blip>
            <a:srcRect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702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3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1646" y="365125"/>
            <a:ext cx="10193741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65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38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01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1647" y="457200"/>
            <a:ext cx="36103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338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61647" y="457200"/>
            <a:ext cx="36103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4A2F-3A1C-4219-9CA7-639322C7CD12}" type="datetimeFigureOut">
              <a:rPr lang="sv-SE" smtClean="0"/>
              <a:t>2020-03-26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335FCC4-BACC-451C-AF76-33F7D845C07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7082"/>
            <a:ext cx="1161647" cy="116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08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2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285103" y="447082"/>
            <a:ext cx="10068696" cy="11616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48B4A2F-3A1C-4219-9CA7-639322C7CD12}" type="datetimeFigureOut">
              <a:rPr lang="sv-SE" smtClean="0"/>
              <a:pPr/>
              <a:t>2020-03-26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6239" y="6168242"/>
            <a:ext cx="1623339" cy="41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64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24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ildtext och tankebubbla 133"/>
          <p:cNvSpPr/>
          <p:nvPr/>
        </p:nvSpPr>
        <p:spPr>
          <a:xfrm rot="11789250">
            <a:off x="3716558" y="3685571"/>
            <a:ext cx="1666861" cy="1250790"/>
          </a:xfrm>
          <a:prstGeom prst="cloudCallout">
            <a:avLst>
              <a:gd name="adj1" fmla="val -12693"/>
              <a:gd name="adj2" fmla="val 2605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4000" dirty="0" smtClean="0"/>
              <a:t>Digital tvilling, hälsosamtal</a:t>
            </a:r>
            <a:br>
              <a:rPr lang="sv-SE" sz="4000" dirty="0" smtClean="0"/>
            </a:br>
            <a:r>
              <a:rPr lang="sv-SE" sz="2000" dirty="0" smtClean="0"/>
              <a:t>Samarbete RÖ + IMT/</a:t>
            </a:r>
            <a:r>
              <a:rPr lang="sv-SE" sz="2000" dirty="0" err="1" smtClean="0"/>
              <a:t>LiU</a:t>
            </a:r>
            <a:r>
              <a:rPr lang="sv-SE" sz="2000" dirty="0" smtClean="0"/>
              <a:t> (Gunnar Cedersund m.fl.)</a:t>
            </a:r>
            <a:endParaRPr lang="sv-SE" sz="2000" dirty="0"/>
          </a:p>
        </p:txBody>
      </p:sp>
      <p:sp>
        <p:nvSpPr>
          <p:cNvPr id="5" name="Flödesschema: Magnetskiva 4"/>
          <p:cNvSpPr/>
          <p:nvPr/>
        </p:nvSpPr>
        <p:spPr>
          <a:xfrm>
            <a:off x="3808785" y="3937040"/>
            <a:ext cx="1353100" cy="7666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3" name="Rektangel 12"/>
          <p:cNvSpPr/>
          <p:nvPr/>
        </p:nvSpPr>
        <p:spPr>
          <a:xfrm>
            <a:off x="6853494" y="1995613"/>
            <a:ext cx="2382047" cy="121264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2000" dirty="0" err="1" smtClean="0"/>
              <a:t>Webbapp</a:t>
            </a:r>
            <a:r>
              <a:rPr lang="sv-SE" sz="2000" dirty="0"/>
              <a:t>:</a:t>
            </a:r>
            <a:br>
              <a:rPr lang="sv-SE" sz="2000" dirty="0"/>
            </a:br>
            <a:r>
              <a:rPr lang="sv-SE" dirty="0" smtClean="0"/>
              <a:t>filtrering</a:t>
            </a:r>
            <a:r>
              <a:rPr lang="sv-SE" dirty="0"/>
              <a:t>, aggregering </a:t>
            </a:r>
            <a:r>
              <a:rPr lang="sv-SE" dirty="0" smtClean="0"/>
              <a:t>data-standardisering</a:t>
            </a:r>
            <a:r>
              <a:rPr lang="sv-SE" dirty="0"/>
              <a:t>, kopiering/flytt</a:t>
            </a:r>
            <a:endParaRPr lang="sv-SE" sz="2000" dirty="0"/>
          </a:p>
        </p:txBody>
      </p:sp>
      <p:sp>
        <p:nvSpPr>
          <p:cNvPr id="19" name="textruta 18"/>
          <p:cNvSpPr txBox="1"/>
          <p:nvPr/>
        </p:nvSpPr>
        <p:spPr>
          <a:xfrm>
            <a:off x="3798804" y="4122823"/>
            <a:ext cx="1373063" cy="55399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sv-SE" sz="16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Självvald</a:t>
            </a:r>
          </a:p>
          <a:p>
            <a:pPr algn="ctr"/>
            <a:r>
              <a:rPr lang="sv-SE" sz="1400" dirty="0" err="1" smtClean="0">
                <a:solidFill>
                  <a:schemeClr val="bg1"/>
                </a:solidFill>
                <a:latin typeface="Arial Narrow" panose="020B0606020202030204" pitchFamily="34" charset="0"/>
              </a:rPr>
              <a:t>openEHR</a:t>
            </a:r>
            <a:r>
              <a:rPr lang="sv-SE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 m.m</a:t>
            </a:r>
            <a:r>
              <a:rPr lang="sv-SE" sz="12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.</a:t>
            </a:r>
            <a:endParaRPr lang="sv-SE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pic>
        <p:nvPicPr>
          <p:cNvPr id="37" name="Bildobjekt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9392" y="5551970"/>
            <a:ext cx="1070706" cy="550372"/>
          </a:xfrm>
          <a:prstGeom prst="rect">
            <a:avLst/>
          </a:prstGeom>
        </p:spPr>
      </p:pic>
      <p:pic>
        <p:nvPicPr>
          <p:cNvPr id="4100" name="Picture 4" descr="Image result for digital twin 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32" b="-1"/>
          <a:stretch/>
        </p:blipFill>
        <p:spPr bwMode="auto">
          <a:xfrm>
            <a:off x="186982" y="3972944"/>
            <a:ext cx="2244877" cy="117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Logotyp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6794" y="5551970"/>
            <a:ext cx="2040605" cy="550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26" name="Picture 16" descr="Image result for bluetooth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2655" y="2061409"/>
            <a:ext cx="307062" cy="30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5" name="Grupp 34"/>
          <p:cNvGrpSpPr/>
          <p:nvPr/>
        </p:nvGrpSpPr>
        <p:grpSpPr>
          <a:xfrm>
            <a:off x="3497561" y="1441563"/>
            <a:ext cx="2435410" cy="1584729"/>
            <a:chOff x="5229726" y="2388284"/>
            <a:chExt cx="2435410" cy="1584729"/>
          </a:xfrm>
        </p:grpSpPr>
        <p:sp>
          <p:nvSpPr>
            <p:cNvPr id="36" name="Bildtext och tankebubbla 35"/>
            <p:cNvSpPr/>
            <p:nvPr/>
          </p:nvSpPr>
          <p:spPr>
            <a:xfrm rot="11789250">
              <a:off x="5229726" y="2722223"/>
              <a:ext cx="1666861" cy="1250790"/>
            </a:xfrm>
            <a:prstGeom prst="cloudCallout">
              <a:avLst>
                <a:gd name="adj1" fmla="val -12693"/>
                <a:gd name="adj2" fmla="val 26054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grpSp>
          <p:nvGrpSpPr>
            <p:cNvPr id="39" name="Grupp 38"/>
            <p:cNvGrpSpPr/>
            <p:nvPr/>
          </p:nvGrpSpPr>
          <p:grpSpPr>
            <a:xfrm>
              <a:off x="5572896" y="2388284"/>
              <a:ext cx="2092240" cy="1416627"/>
              <a:chOff x="5572896" y="2388284"/>
              <a:chExt cx="2092240" cy="1416627"/>
            </a:xfrm>
          </p:grpSpPr>
          <p:sp>
            <p:nvSpPr>
              <p:cNvPr id="40" name="Flödesschema: Magnetskiva 39"/>
              <p:cNvSpPr/>
              <p:nvPr/>
            </p:nvSpPr>
            <p:spPr>
              <a:xfrm>
                <a:off x="5572896" y="3054469"/>
                <a:ext cx="1353100" cy="750442"/>
              </a:xfrm>
              <a:prstGeom prst="flowChartMagneticDisk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sv-SE" sz="1600" dirty="0" smtClean="0">
                    <a:solidFill>
                      <a:schemeClr val="tx1"/>
                    </a:solidFill>
                  </a:rPr>
                  <a:t>Google Fit</a:t>
                </a:r>
                <a:endParaRPr lang="sv-SE" sz="1600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42" name="Picture 4" descr="thumb image"/>
              <p:cNvPicPr>
                <a:picLocks noChangeAspect="1" noChangeArrowheads="1"/>
              </p:cNvPicPr>
              <p:nvPr/>
            </p:nvPicPr>
            <p:blipFill rotWithShape="1"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51650"/>
              <a:stretch/>
            </p:blipFill>
            <p:spPr bwMode="auto">
              <a:xfrm>
                <a:off x="6388987" y="2388284"/>
                <a:ext cx="1276149" cy="112793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43" name="Grupp 42"/>
          <p:cNvGrpSpPr/>
          <p:nvPr/>
        </p:nvGrpSpPr>
        <p:grpSpPr>
          <a:xfrm>
            <a:off x="6853494" y="3624694"/>
            <a:ext cx="2382047" cy="1232187"/>
            <a:chOff x="7700353" y="3664071"/>
            <a:chExt cx="2382047" cy="1232187"/>
          </a:xfrm>
        </p:grpSpPr>
        <p:grpSp>
          <p:nvGrpSpPr>
            <p:cNvPr id="45" name="Grupp 44">
              <a:extLst>
                <a:ext uri="{FF2B5EF4-FFF2-40B4-BE49-F238E27FC236}">
                  <a16:creationId xmlns:a16="http://schemas.microsoft.com/office/drawing/2014/main" id="{202AC3DC-6FA4-4D30-B491-3806CECA5FEC}"/>
                </a:ext>
              </a:extLst>
            </p:cNvPr>
            <p:cNvGrpSpPr/>
            <p:nvPr/>
          </p:nvGrpSpPr>
          <p:grpSpPr>
            <a:xfrm>
              <a:off x="7729895" y="3664071"/>
              <a:ext cx="108012" cy="216024"/>
              <a:chOff x="1451299" y="2856943"/>
              <a:chExt cx="144016" cy="288032"/>
            </a:xfrm>
          </p:grpSpPr>
          <p:sp>
            <p:nvSpPr>
              <p:cNvPr id="108" name="Ellips 107">
                <a:extLst>
                  <a:ext uri="{FF2B5EF4-FFF2-40B4-BE49-F238E27FC236}">
                    <a16:creationId xmlns:a16="http://schemas.microsoft.com/office/drawing/2014/main" id="{5EF935BA-B33C-4090-ACE9-B9CB1849A30A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109" name="Rak koppling 108">
                <a:extLst>
                  <a:ext uri="{FF2B5EF4-FFF2-40B4-BE49-F238E27FC236}">
                    <a16:creationId xmlns:a16="http://schemas.microsoft.com/office/drawing/2014/main" id="{948FFBA6-B919-4574-8764-32B9D7C11FDB}"/>
                  </a:ext>
                </a:extLst>
              </p:cNvPr>
              <p:cNvCxnSpPr>
                <a:endCxn id="108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46" name="Grupp 45">
              <a:extLst>
                <a:ext uri="{FF2B5EF4-FFF2-40B4-BE49-F238E27FC236}">
                  <a16:creationId xmlns:a16="http://schemas.microsoft.com/office/drawing/2014/main" id="{AE3B0BF5-6735-4D70-AB89-8AD57903E0BE}"/>
                </a:ext>
              </a:extLst>
            </p:cNvPr>
            <p:cNvGrpSpPr/>
            <p:nvPr/>
          </p:nvGrpSpPr>
          <p:grpSpPr>
            <a:xfrm>
              <a:off x="8005979" y="3664071"/>
              <a:ext cx="108012" cy="216024"/>
              <a:chOff x="1451299" y="2856943"/>
              <a:chExt cx="144016" cy="288032"/>
            </a:xfrm>
          </p:grpSpPr>
          <p:sp>
            <p:nvSpPr>
              <p:cNvPr id="106" name="Ellips 105">
                <a:extLst>
                  <a:ext uri="{FF2B5EF4-FFF2-40B4-BE49-F238E27FC236}">
                    <a16:creationId xmlns:a16="http://schemas.microsoft.com/office/drawing/2014/main" id="{2C8CDF59-9EE7-423E-9C5B-849531A290A6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107" name="Rak koppling 106">
                <a:extLst>
                  <a:ext uri="{FF2B5EF4-FFF2-40B4-BE49-F238E27FC236}">
                    <a16:creationId xmlns:a16="http://schemas.microsoft.com/office/drawing/2014/main" id="{0622DB43-4ED3-47CE-9979-0F4AB5A63D0F}"/>
                  </a:ext>
                </a:extLst>
              </p:cNvPr>
              <p:cNvCxnSpPr>
                <a:endCxn id="106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47" name="Grupp 46">
              <a:extLst>
                <a:ext uri="{FF2B5EF4-FFF2-40B4-BE49-F238E27FC236}">
                  <a16:creationId xmlns:a16="http://schemas.microsoft.com/office/drawing/2014/main" id="{A7DF2745-1BB7-4444-AAA5-AE66BE208BEF}"/>
                </a:ext>
              </a:extLst>
            </p:cNvPr>
            <p:cNvGrpSpPr/>
            <p:nvPr/>
          </p:nvGrpSpPr>
          <p:grpSpPr>
            <a:xfrm>
              <a:off x="8282064" y="3664071"/>
              <a:ext cx="108012" cy="216024"/>
              <a:chOff x="1451299" y="2856943"/>
              <a:chExt cx="144016" cy="288032"/>
            </a:xfrm>
          </p:grpSpPr>
          <p:sp>
            <p:nvSpPr>
              <p:cNvPr id="104" name="Ellips 103">
                <a:extLst>
                  <a:ext uri="{FF2B5EF4-FFF2-40B4-BE49-F238E27FC236}">
                    <a16:creationId xmlns:a16="http://schemas.microsoft.com/office/drawing/2014/main" id="{CEE77433-B641-4A14-865F-BE38D97CCC8E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105" name="Rak koppling 104">
                <a:extLst>
                  <a:ext uri="{FF2B5EF4-FFF2-40B4-BE49-F238E27FC236}">
                    <a16:creationId xmlns:a16="http://schemas.microsoft.com/office/drawing/2014/main" id="{7BC41BB3-9D22-41DB-B5EF-CAEA9B40C86E}"/>
                  </a:ext>
                </a:extLst>
              </p:cNvPr>
              <p:cNvCxnSpPr>
                <a:endCxn id="104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49" name="Grupp 48">
              <a:extLst>
                <a:ext uri="{FF2B5EF4-FFF2-40B4-BE49-F238E27FC236}">
                  <a16:creationId xmlns:a16="http://schemas.microsoft.com/office/drawing/2014/main" id="{F63AE715-D2D6-4BE1-B4B3-AF39F80B9724}"/>
                </a:ext>
              </a:extLst>
            </p:cNvPr>
            <p:cNvGrpSpPr/>
            <p:nvPr/>
          </p:nvGrpSpPr>
          <p:grpSpPr>
            <a:xfrm>
              <a:off x="8558149" y="3664071"/>
              <a:ext cx="108012" cy="216024"/>
              <a:chOff x="1451299" y="2856943"/>
              <a:chExt cx="144016" cy="288032"/>
            </a:xfrm>
          </p:grpSpPr>
          <p:sp>
            <p:nvSpPr>
              <p:cNvPr id="102" name="Ellips 101">
                <a:extLst>
                  <a:ext uri="{FF2B5EF4-FFF2-40B4-BE49-F238E27FC236}">
                    <a16:creationId xmlns:a16="http://schemas.microsoft.com/office/drawing/2014/main" id="{C7FC8C7A-13CE-4F91-BC63-80A2A000E9D6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103" name="Rak koppling 102">
                <a:extLst>
                  <a:ext uri="{FF2B5EF4-FFF2-40B4-BE49-F238E27FC236}">
                    <a16:creationId xmlns:a16="http://schemas.microsoft.com/office/drawing/2014/main" id="{80197827-3189-4EA7-A06D-FB8BC6A01905}"/>
                  </a:ext>
                </a:extLst>
              </p:cNvPr>
              <p:cNvCxnSpPr>
                <a:endCxn id="102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50" name="Grupp 49">
              <a:extLst>
                <a:ext uri="{FF2B5EF4-FFF2-40B4-BE49-F238E27FC236}">
                  <a16:creationId xmlns:a16="http://schemas.microsoft.com/office/drawing/2014/main" id="{762A8F08-B71B-4ED3-8FB0-C19FC3EAD67E}"/>
                </a:ext>
              </a:extLst>
            </p:cNvPr>
            <p:cNvGrpSpPr/>
            <p:nvPr/>
          </p:nvGrpSpPr>
          <p:grpSpPr>
            <a:xfrm>
              <a:off x="8834234" y="3664071"/>
              <a:ext cx="108012" cy="216024"/>
              <a:chOff x="1451299" y="2856943"/>
              <a:chExt cx="144016" cy="288032"/>
            </a:xfrm>
          </p:grpSpPr>
          <p:sp>
            <p:nvSpPr>
              <p:cNvPr id="98" name="Ellips 97">
                <a:extLst>
                  <a:ext uri="{FF2B5EF4-FFF2-40B4-BE49-F238E27FC236}">
                    <a16:creationId xmlns:a16="http://schemas.microsoft.com/office/drawing/2014/main" id="{B15BAB70-942D-4889-B6C7-102D8CE701D1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101" name="Rak koppling 100">
                <a:extLst>
                  <a:ext uri="{FF2B5EF4-FFF2-40B4-BE49-F238E27FC236}">
                    <a16:creationId xmlns:a16="http://schemas.microsoft.com/office/drawing/2014/main" id="{166F9228-7A89-4E68-BEC5-712CD4D3912A}"/>
                  </a:ext>
                </a:extLst>
              </p:cNvPr>
              <p:cNvCxnSpPr>
                <a:endCxn id="98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51" name="Grupp 50">
              <a:extLst>
                <a:ext uri="{FF2B5EF4-FFF2-40B4-BE49-F238E27FC236}">
                  <a16:creationId xmlns:a16="http://schemas.microsoft.com/office/drawing/2014/main" id="{3BE3D815-C61B-4A5C-827E-AA46DE2359C8}"/>
                </a:ext>
              </a:extLst>
            </p:cNvPr>
            <p:cNvGrpSpPr/>
            <p:nvPr/>
          </p:nvGrpSpPr>
          <p:grpSpPr>
            <a:xfrm>
              <a:off x="9110318" y="3664071"/>
              <a:ext cx="108012" cy="216024"/>
              <a:chOff x="1451299" y="2856943"/>
              <a:chExt cx="144016" cy="288032"/>
            </a:xfrm>
          </p:grpSpPr>
          <p:sp>
            <p:nvSpPr>
              <p:cNvPr id="96" name="Ellips 95">
                <a:extLst>
                  <a:ext uri="{FF2B5EF4-FFF2-40B4-BE49-F238E27FC236}">
                    <a16:creationId xmlns:a16="http://schemas.microsoft.com/office/drawing/2014/main" id="{E2FFB3C4-D869-4CE7-9EE8-E96B74DB6FFB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97" name="Rak koppling 96">
                <a:extLst>
                  <a:ext uri="{FF2B5EF4-FFF2-40B4-BE49-F238E27FC236}">
                    <a16:creationId xmlns:a16="http://schemas.microsoft.com/office/drawing/2014/main" id="{36884950-92C9-45AB-B088-D6AFF1FBCDB3}"/>
                  </a:ext>
                </a:extLst>
              </p:cNvPr>
              <p:cNvCxnSpPr>
                <a:endCxn id="96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52" name="Grupp 51">
              <a:extLst>
                <a:ext uri="{FF2B5EF4-FFF2-40B4-BE49-F238E27FC236}">
                  <a16:creationId xmlns:a16="http://schemas.microsoft.com/office/drawing/2014/main" id="{4A2056D7-7FC1-4876-8E5E-B0C537F388F7}"/>
                </a:ext>
              </a:extLst>
            </p:cNvPr>
            <p:cNvGrpSpPr/>
            <p:nvPr/>
          </p:nvGrpSpPr>
          <p:grpSpPr>
            <a:xfrm>
              <a:off x="9386403" y="3664071"/>
              <a:ext cx="108012" cy="216024"/>
              <a:chOff x="1451299" y="2856943"/>
              <a:chExt cx="144016" cy="288032"/>
            </a:xfrm>
          </p:grpSpPr>
          <p:sp>
            <p:nvSpPr>
              <p:cNvPr id="93" name="Ellips 92">
                <a:extLst>
                  <a:ext uri="{FF2B5EF4-FFF2-40B4-BE49-F238E27FC236}">
                    <a16:creationId xmlns:a16="http://schemas.microsoft.com/office/drawing/2014/main" id="{A32BBC1B-8E06-4DC9-98D8-B32D7E84270C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94" name="Rak koppling 93">
                <a:extLst>
                  <a:ext uri="{FF2B5EF4-FFF2-40B4-BE49-F238E27FC236}">
                    <a16:creationId xmlns:a16="http://schemas.microsoft.com/office/drawing/2014/main" id="{F0B09675-84CA-46BA-8F72-C6FDAD34FE1C}"/>
                  </a:ext>
                </a:extLst>
              </p:cNvPr>
              <p:cNvCxnSpPr>
                <a:endCxn id="93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54" name="Grupp 53">
              <a:extLst>
                <a:ext uri="{FF2B5EF4-FFF2-40B4-BE49-F238E27FC236}">
                  <a16:creationId xmlns:a16="http://schemas.microsoft.com/office/drawing/2014/main" id="{51F752AA-308F-4DF4-9B32-569E8DCD269A}"/>
                </a:ext>
              </a:extLst>
            </p:cNvPr>
            <p:cNvGrpSpPr/>
            <p:nvPr/>
          </p:nvGrpSpPr>
          <p:grpSpPr>
            <a:xfrm>
              <a:off x="9662488" y="3664071"/>
              <a:ext cx="108012" cy="216024"/>
              <a:chOff x="1451299" y="2856943"/>
              <a:chExt cx="144016" cy="288032"/>
            </a:xfrm>
          </p:grpSpPr>
          <p:sp>
            <p:nvSpPr>
              <p:cNvPr id="91" name="Ellips 90">
                <a:extLst>
                  <a:ext uri="{FF2B5EF4-FFF2-40B4-BE49-F238E27FC236}">
                    <a16:creationId xmlns:a16="http://schemas.microsoft.com/office/drawing/2014/main" id="{3C0B04B4-2365-4833-8A1B-51B7ACFE0952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92" name="Rak koppling 91">
                <a:extLst>
                  <a:ext uri="{FF2B5EF4-FFF2-40B4-BE49-F238E27FC236}">
                    <a16:creationId xmlns:a16="http://schemas.microsoft.com/office/drawing/2014/main" id="{68DF5B75-52A9-48CC-AD30-159A66812F88}"/>
                  </a:ext>
                </a:extLst>
              </p:cNvPr>
              <p:cNvCxnSpPr>
                <a:endCxn id="91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56" name="Grupp 55">
              <a:extLst>
                <a:ext uri="{FF2B5EF4-FFF2-40B4-BE49-F238E27FC236}">
                  <a16:creationId xmlns:a16="http://schemas.microsoft.com/office/drawing/2014/main" id="{F1C574DB-E534-430C-A6AD-D53DAEE9EB6C}"/>
                </a:ext>
              </a:extLst>
            </p:cNvPr>
            <p:cNvGrpSpPr/>
            <p:nvPr/>
          </p:nvGrpSpPr>
          <p:grpSpPr>
            <a:xfrm>
              <a:off x="9938573" y="3664350"/>
              <a:ext cx="108012" cy="216024"/>
              <a:chOff x="1451299" y="2856943"/>
              <a:chExt cx="144016" cy="288032"/>
            </a:xfrm>
          </p:grpSpPr>
          <p:sp>
            <p:nvSpPr>
              <p:cNvPr id="89" name="Ellips 88">
                <a:extLst>
                  <a:ext uri="{FF2B5EF4-FFF2-40B4-BE49-F238E27FC236}">
                    <a16:creationId xmlns:a16="http://schemas.microsoft.com/office/drawing/2014/main" id="{0211BD35-7FDD-4B29-8FEE-79EED68A19C8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90" name="Rak koppling 89">
                <a:extLst>
                  <a:ext uri="{FF2B5EF4-FFF2-40B4-BE49-F238E27FC236}">
                    <a16:creationId xmlns:a16="http://schemas.microsoft.com/office/drawing/2014/main" id="{EC9144FE-BEB3-4575-A0B1-C0A938268B1D}"/>
                  </a:ext>
                </a:extLst>
              </p:cNvPr>
              <p:cNvCxnSpPr>
                <a:endCxn id="89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sp>
          <p:nvSpPr>
            <p:cNvPr id="57" name="Rektangel: rundade hörn 52">
              <a:extLst>
                <a:ext uri="{FF2B5EF4-FFF2-40B4-BE49-F238E27FC236}">
                  <a16:creationId xmlns:a16="http://schemas.microsoft.com/office/drawing/2014/main" id="{8A074FCC-093A-48C3-8B65-F4BFA09DF793}"/>
                </a:ext>
              </a:extLst>
            </p:cNvPr>
            <p:cNvSpPr/>
            <p:nvPr/>
          </p:nvSpPr>
          <p:spPr>
            <a:xfrm>
              <a:off x="7700353" y="3880096"/>
              <a:ext cx="2382047" cy="799855"/>
            </a:xfrm>
            <a:prstGeom prst="roundRect">
              <a:avLst>
                <a:gd name="adj" fmla="val 6297"/>
              </a:avLst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sv-SE" sz="1600" dirty="0" smtClean="0">
                  <a:solidFill>
                    <a:schemeClr val="bg1"/>
                  </a:solidFill>
                </a:rPr>
                <a:t>Digitaliseringsplattform</a:t>
              </a:r>
              <a:endParaRPr lang="sv-SE" sz="1600" dirty="0">
                <a:solidFill>
                  <a:schemeClr val="bg1"/>
                </a:solidFill>
              </a:endParaRPr>
            </a:p>
          </p:txBody>
        </p:sp>
        <p:grpSp>
          <p:nvGrpSpPr>
            <p:cNvPr id="58" name="Grupp 57">
              <a:extLst>
                <a:ext uri="{FF2B5EF4-FFF2-40B4-BE49-F238E27FC236}">
                  <a16:creationId xmlns:a16="http://schemas.microsoft.com/office/drawing/2014/main" id="{199D8446-444D-4C6A-ABD0-11696126A4F2}"/>
                </a:ext>
              </a:extLst>
            </p:cNvPr>
            <p:cNvGrpSpPr/>
            <p:nvPr/>
          </p:nvGrpSpPr>
          <p:grpSpPr>
            <a:xfrm rot="10800000">
              <a:off x="7749887" y="4679954"/>
              <a:ext cx="108012" cy="216024"/>
              <a:chOff x="1451299" y="2856943"/>
              <a:chExt cx="144016" cy="288032"/>
            </a:xfrm>
          </p:grpSpPr>
          <p:sp>
            <p:nvSpPr>
              <p:cNvPr id="87" name="Ellips 86">
                <a:extLst>
                  <a:ext uri="{FF2B5EF4-FFF2-40B4-BE49-F238E27FC236}">
                    <a16:creationId xmlns:a16="http://schemas.microsoft.com/office/drawing/2014/main" id="{19AF6994-A59E-40F3-8082-C64C88C1A97C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88" name="Rak koppling 87">
                <a:extLst>
                  <a:ext uri="{FF2B5EF4-FFF2-40B4-BE49-F238E27FC236}">
                    <a16:creationId xmlns:a16="http://schemas.microsoft.com/office/drawing/2014/main" id="{117FAF51-D53C-431C-9877-B1958E9647D8}"/>
                  </a:ext>
                </a:extLst>
              </p:cNvPr>
              <p:cNvCxnSpPr>
                <a:endCxn id="87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59" name="Grupp 58">
              <a:extLst>
                <a:ext uri="{FF2B5EF4-FFF2-40B4-BE49-F238E27FC236}">
                  <a16:creationId xmlns:a16="http://schemas.microsoft.com/office/drawing/2014/main" id="{EC910B4E-C097-4084-9994-08AEB7C308BF}"/>
                </a:ext>
              </a:extLst>
            </p:cNvPr>
            <p:cNvGrpSpPr/>
            <p:nvPr/>
          </p:nvGrpSpPr>
          <p:grpSpPr>
            <a:xfrm rot="10800000">
              <a:off x="8025972" y="4679954"/>
              <a:ext cx="108012" cy="216024"/>
              <a:chOff x="1451299" y="2856943"/>
              <a:chExt cx="144016" cy="288032"/>
            </a:xfrm>
          </p:grpSpPr>
          <p:sp>
            <p:nvSpPr>
              <p:cNvPr id="85" name="Ellips 84">
                <a:extLst>
                  <a:ext uri="{FF2B5EF4-FFF2-40B4-BE49-F238E27FC236}">
                    <a16:creationId xmlns:a16="http://schemas.microsoft.com/office/drawing/2014/main" id="{2785F034-62C1-426F-AF37-2A76BFBE73C6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86" name="Rak koppling 85">
                <a:extLst>
                  <a:ext uri="{FF2B5EF4-FFF2-40B4-BE49-F238E27FC236}">
                    <a16:creationId xmlns:a16="http://schemas.microsoft.com/office/drawing/2014/main" id="{89CF6CDB-ADE2-45E3-8226-786F05EF0BE3}"/>
                  </a:ext>
                </a:extLst>
              </p:cNvPr>
              <p:cNvCxnSpPr>
                <a:endCxn id="85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0" name="Grupp 59">
              <a:extLst>
                <a:ext uri="{FF2B5EF4-FFF2-40B4-BE49-F238E27FC236}">
                  <a16:creationId xmlns:a16="http://schemas.microsoft.com/office/drawing/2014/main" id="{689534D4-B472-4A62-9EF8-1BC80412698A}"/>
                </a:ext>
              </a:extLst>
            </p:cNvPr>
            <p:cNvGrpSpPr/>
            <p:nvPr/>
          </p:nvGrpSpPr>
          <p:grpSpPr>
            <a:xfrm rot="10800000">
              <a:off x="8302056" y="4679954"/>
              <a:ext cx="108012" cy="216024"/>
              <a:chOff x="1451299" y="2856943"/>
              <a:chExt cx="144016" cy="288032"/>
            </a:xfrm>
          </p:grpSpPr>
          <p:sp>
            <p:nvSpPr>
              <p:cNvPr id="83" name="Ellips 82">
                <a:extLst>
                  <a:ext uri="{FF2B5EF4-FFF2-40B4-BE49-F238E27FC236}">
                    <a16:creationId xmlns:a16="http://schemas.microsoft.com/office/drawing/2014/main" id="{D4A4B5C5-4E6A-4E8B-BEAA-2CF1212A0D52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84" name="Rak koppling 83">
                <a:extLst>
                  <a:ext uri="{FF2B5EF4-FFF2-40B4-BE49-F238E27FC236}">
                    <a16:creationId xmlns:a16="http://schemas.microsoft.com/office/drawing/2014/main" id="{97F6DBEC-4324-455D-BACE-86CB03B497F5}"/>
                  </a:ext>
                </a:extLst>
              </p:cNvPr>
              <p:cNvCxnSpPr>
                <a:endCxn id="83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1" name="Grupp 60">
              <a:extLst>
                <a:ext uri="{FF2B5EF4-FFF2-40B4-BE49-F238E27FC236}">
                  <a16:creationId xmlns:a16="http://schemas.microsoft.com/office/drawing/2014/main" id="{27E69B34-B738-4888-B9CE-841DE0E5E4F0}"/>
                </a:ext>
              </a:extLst>
            </p:cNvPr>
            <p:cNvGrpSpPr/>
            <p:nvPr/>
          </p:nvGrpSpPr>
          <p:grpSpPr>
            <a:xfrm rot="10800000">
              <a:off x="8578141" y="4679954"/>
              <a:ext cx="108012" cy="216024"/>
              <a:chOff x="1451299" y="2856943"/>
              <a:chExt cx="144016" cy="288032"/>
            </a:xfrm>
          </p:grpSpPr>
          <p:sp>
            <p:nvSpPr>
              <p:cNvPr id="81" name="Ellips 80">
                <a:extLst>
                  <a:ext uri="{FF2B5EF4-FFF2-40B4-BE49-F238E27FC236}">
                    <a16:creationId xmlns:a16="http://schemas.microsoft.com/office/drawing/2014/main" id="{587E3B0F-FE65-4A51-AAD8-AF48E82E7EBA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82" name="Rak koppling 81">
                <a:extLst>
                  <a:ext uri="{FF2B5EF4-FFF2-40B4-BE49-F238E27FC236}">
                    <a16:creationId xmlns:a16="http://schemas.microsoft.com/office/drawing/2014/main" id="{078F0437-FD98-4864-BCB1-3F443D6B7446}"/>
                  </a:ext>
                </a:extLst>
              </p:cNvPr>
              <p:cNvCxnSpPr>
                <a:endCxn id="81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2" name="Grupp 61">
              <a:extLst>
                <a:ext uri="{FF2B5EF4-FFF2-40B4-BE49-F238E27FC236}">
                  <a16:creationId xmlns:a16="http://schemas.microsoft.com/office/drawing/2014/main" id="{21FC96AA-CE77-4CFB-820E-12642F95F86F}"/>
                </a:ext>
              </a:extLst>
            </p:cNvPr>
            <p:cNvGrpSpPr/>
            <p:nvPr/>
          </p:nvGrpSpPr>
          <p:grpSpPr>
            <a:xfrm rot="10800000">
              <a:off x="8854226" y="4679954"/>
              <a:ext cx="108012" cy="216024"/>
              <a:chOff x="1451299" y="2856943"/>
              <a:chExt cx="144016" cy="288032"/>
            </a:xfrm>
          </p:grpSpPr>
          <p:sp>
            <p:nvSpPr>
              <p:cNvPr id="79" name="Ellips 78">
                <a:extLst>
                  <a:ext uri="{FF2B5EF4-FFF2-40B4-BE49-F238E27FC236}">
                    <a16:creationId xmlns:a16="http://schemas.microsoft.com/office/drawing/2014/main" id="{C424B57D-8CAF-4C13-9DD2-26EA3E2C5621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80" name="Rak koppling 79">
                <a:extLst>
                  <a:ext uri="{FF2B5EF4-FFF2-40B4-BE49-F238E27FC236}">
                    <a16:creationId xmlns:a16="http://schemas.microsoft.com/office/drawing/2014/main" id="{D857CCEF-8125-484A-BFFB-528D728F2D69}"/>
                  </a:ext>
                </a:extLst>
              </p:cNvPr>
              <p:cNvCxnSpPr>
                <a:endCxn id="79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3" name="Grupp 62">
              <a:extLst>
                <a:ext uri="{FF2B5EF4-FFF2-40B4-BE49-F238E27FC236}">
                  <a16:creationId xmlns:a16="http://schemas.microsoft.com/office/drawing/2014/main" id="{5E46B26A-F644-461A-8C0F-80374AB6D6B4}"/>
                </a:ext>
              </a:extLst>
            </p:cNvPr>
            <p:cNvGrpSpPr/>
            <p:nvPr/>
          </p:nvGrpSpPr>
          <p:grpSpPr>
            <a:xfrm rot="10800000">
              <a:off x="9130311" y="4679954"/>
              <a:ext cx="108012" cy="216024"/>
              <a:chOff x="1451299" y="2856943"/>
              <a:chExt cx="144016" cy="288032"/>
            </a:xfrm>
          </p:grpSpPr>
          <p:sp>
            <p:nvSpPr>
              <p:cNvPr id="76" name="Ellips 75">
                <a:extLst>
                  <a:ext uri="{FF2B5EF4-FFF2-40B4-BE49-F238E27FC236}">
                    <a16:creationId xmlns:a16="http://schemas.microsoft.com/office/drawing/2014/main" id="{4A2339C7-FC61-4889-A88C-D5A68467EA63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77" name="Rak koppling 76">
                <a:extLst>
                  <a:ext uri="{FF2B5EF4-FFF2-40B4-BE49-F238E27FC236}">
                    <a16:creationId xmlns:a16="http://schemas.microsoft.com/office/drawing/2014/main" id="{816ADECF-C1C3-4A8B-93E1-AF3578A4B05A}"/>
                  </a:ext>
                </a:extLst>
              </p:cNvPr>
              <p:cNvCxnSpPr>
                <a:endCxn id="76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4" name="Grupp 63">
              <a:extLst>
                <a:ext uri="{FF2B5EF4-FFF2-40B4-BE49-F238E27FC236}">
                  <a16:creationId xmlns:a16="http://schemas.microsoft.com/office/drawing/2014/main" id="{CBBA621F-4BC1-4891-B55A-CA34F9C0E8BD}"/>
                </a:ext>
              </a:extLst>
            </p:cNvPr>
            <p:cNvGrpSpPr/>
            <p:nvPr/>
          </p:nvGrpSpPr>
          <p:grpSpPr>
            <a:xfrm rot="10800000">
              <a:off x="9406395" y="4679954"/>
              <a:ext cx="108012" cy="216024"/>
              <a:chOff x="1451299" y="2856943"/>
              <a:chExt cx="144016" cy="288032"/>
            </a:xfrm>
          </p:grpSpPr>
          <p:sp>
            <p:nvSpPr>
              <p:cNvPr id="74" name="Ellips 73">
                <a:extLst>
                  <a:ext uri="{FF2B5EF4-FFF2-40B4-BE49-F238E27FC236}">
                    <a16:creationId xmlns:a16="http://schemas.microsoft.com/office/drawing/2014/main" id="{D6934D04-1474-46F5-AE9B-BA8EFC0DC849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75" name="Rak koppling 74">
                <a:extLst>
                  <a:ext uri="{FF2B5EF4-FFF2-40B4-BE49-F238E27FC236}">
                    <a16:creationId xmlns:a16="http://schemas.microsoft.com/office/drawing/2014/main" id="{4905EF1C-9FC0-46EE-AC98-08112D18899D}"/>
                  </a:ext>
                </a:extLst>
              </p:cNvPr>
              <p:cNvCxnSpPr>
                <a:endCxn id="74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603588D9-33E1-49AB-89F9-9BF34C693F2B}"/>
                </a:ext>
              </a:extLst>
            </p:cNvPr>
            <p:cNvGrpSpPr/>
            <p:nvPr/>
          </p:nvGrpSpPr>
          <p:grpSpPr>
            <a:xfrm rot="10800000">
              <a:off x="9682480" y="4679954"/>
              <a:ext cx="108012" cy="216024"/>
              <a:chOff x="1451299" y="2856943"/>
              <a:chExt cx="144016" cy="288032"/>
            </a:xfrm>
          </p:grpSpPr>
          <p:sp>
            <p:nvSpPr>
              <p:cNvPr id="72" name="Ellips 71">
                <a:extLst>
                  <a:ext uri="{FF2B5EF4-FFF2-40B4-BE49-F238E27FC236}">
                    <a16:creationId xmlns:a16="http://schemas.microsoft.com/office/drawing/2014/main" id="{20A06261-0CA0-4C28-A9CB-B17BEA73C03F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73" name="Rak koppling 72">
                <a:extLst>
                  <a:ext uri="{FF2B5EF4-FFF2-40B4-BE49-F238E27FC236}">
                    <a16:creationId xmlns:a16="http://schemas.microsoft.com/office/drawing/2014/main" id="{39D60A34-B5C9-4953-AECC-4915577B3222}"/>
                  </a:ext>
                </a:extLst>
              </p:cNvPr>
              <p:cNvCxnSpPr>
                <a:endCxn id="72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2AF1044C-BA49-4377-9855-2D662E01C45E}"/>
                </a:ext>
              </a:extLst>
            </p:cNvPr>
            <p:cNvGrpSpPr/>
            <p:nvPr/>
          </p:nvGrpSpPr>
          <p:grpSpPr>
            <a:xfrm rot="10800000">
              <a:off x="9958565" y="4680234"/>
              <a:ext cx="108012" cy="216024"/>
              <a:chOff x="1451299" y="2856943"/>
              <a:chExt cx="144016" cy="288032"/>
            </a:xfrm>
          </p:grpSpPr>
          <p:sp>
            <p:nvSpPr>
              <p:cNvPr id="70" name="Ellips 69">
                <a:extLst>
                  <a:ext uri="{FF2B5EF4-FFF2-40B4-BE49-F238E27FC236}">
                    <a16:creationId xmlns:a16="http://schemas.microsoft.com/office/drawing/2014/main" id="{A5DDBC4A-2F4A-45DB-B0EF-2B6084F87C3E}"/>
                  </a:ext>
                </a:extLst>
              </p:cNvPr>
              <p:cNvSpPr/>
              <p:nvPr/>
            </p:nvSpPr>
            <p:spPr>
              <a:xfrm rot="10800000">
                <a:off x="1451299" y="2856943"/>
                <a:ext cx="144016" cy="144016"/>
              </a:xfrm>
              <a:prstGeom prst="ellips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6858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sv-SE" sz="1350" kern="0" dirty="0">
                  <a:solidFill>
                    <a:prstClr val="black"/>
                  </a:solidFill>
                  <a:latin typeface="Calibri" panose="020F0502020204030204"/>
                  <a:cs typeface="+mn-cs"/>
                </a:endParaRPr>
              </a:p>
            </p:txBody>
          </p:sp>
          <p:cxnSp>
            <p:nvCxnSpPr>
              <p:cNvPr id="71" name="Rak koppling 70">
                <a:extLst>
                  <a:ext uri="{FF2B5EF4-FFF2-40B4-BE49-F238E27FC236}">
                    <a16:creationId xmlns:a16="http://schemas.microsoft.com/office/drawing/2014/main" id="{118A377A-826C-46D7-A773-86CEF908363E}"/>
                  </a:ext>
                </a:extLst>
              </p:cNvPr>
              <p:cNvCxnSpPr>
                <a:endCxn id="70" idx="0"/>
              </p:cNvCxnSpPr>
              <p:nvPr/>
            </p:nvCxnSpPr>
            <p:spPr>
              <a:xfrm rot="10800000">
                <a:off x="1523307" y="3000959"/>
                <a:ext cx="0" cy="144016"/>
              </a:xfrm>
              <a:prstGeom prst="line">
                <a:avLst/>
              </a:prstGeom>
              <a:noFill/>
              <a:ln w="25400" cap="flat" cmpd="sng" algn="ctr">
                <a:solidFill>
                  <a:schemeClr val="accent1"/>
                </a:solidFill>
                <a:prstDash val="solid"/>
                <a:miter lim="800000"/>
                <a:tailEnd type="none"/>
              </a:ln>
              <a:effectLst/>
            </p:spPr>
          </p:cxnSp>
        </p:grpSp>
        <p:sp>
          <p:nvSpPr>
            <p:cNvPr id="68" name="Rektangel 67"/>
            <p:cNvSpPr/>
            <p:nvPr/>
          </p:nvSpPr>
          <p:spPr>
            <a:xfrm>
              <a:off x="7741844" y="4171242"/>
              <a:ext cx="1152000" cy="432000"/>
            </a:xfrm>
            <a:prstGeom prst="rect">
              <a:avLst/>
            </a:prstGeom>
            <a:solidFill>
              <a:srgbClr val="17243D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 smtClean="0"/>
                <a:t>Säkerhet</a:t>
              </a:r>
            </a:p>
          </p:txBody>
        </p:sp>
        <p:sp>
          <p:nvSpPr>
            <p:cNvPr id="69" name="Rektangel 68"/>
            <p:cNvSpPr/>
            <p:nvPr/>
          </p:nvSpPr>
          <p:spPr>
            <a:xfrm>
              <a:off x="8913534" y="4171242"/>
              <a:ext cx="1143345" cy="432000"/>
            </a:xfrm>
            <a:prstGeom prst="rect">
              <a:avLst/>
            </a:prstGeom>
            <a:solidFill>
              <a:srgbClr val="17243D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200" dirty="0" smtClean="0"/>
                <a:t>Lagring (</a:t>
              </a:r>
              <a:r>
                <a:rPr lang="sv-SE" sz="1200" dirty="0" err="1" smtClean="0"/>
                <a:t>openEHR</a:t>
              </a:r>
              <a:r>
                <a:rPr lang="sv-SE" sz="1200" dirty="0" smtClean="0"/>
                <a:t>)</a:t>
              </a:r>
            </a:p>
          </p:txBody>
        </p:sp>
      </p:grpSp>
      <p:cxnSp>
        <p:nvCxnSpPr>
          <p:cNvPr id="26" name="Vinklad koppling 25"/>
          <p:cNvCxnSpPr>
            <a:stCxn id="72" idx="4"/>
            <a:endCxn id="4102" idx="0"/>
          </p:cNvCxnSpPr>
          <p:nvPr/>
        </p:nvCxnSpPr>
        <p:spPr>
          <a:xfrm rot="5400000">
            <a:off x="8540678" y="5203020"/>
            <a:ext cx="695369" cy="2530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9" name="Vinklad koppling 4098"/>
          <p:cNvCxnSpPr>
            <a:stCxn id="70" idx="6"/>
            <a:endCxn id="157" idx="1"/>
          </p:cNvCxnSpPr>
          <p:nvPr/>
        </p:nvCxnSpPr>
        <p:spPr>
          <a:xfrm flipV="1">
            <a:off x="9219718" y="4299717"/>
            <a:ext cx="459981" cy="503158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Vinklad koppling 120"/>
          <p:cNvCxnSpPr>
            <a:stCxn id="13" idx="2"/>
            <a:endCxn id="98" idx="4"/>
          </p:cNvCxnSpPr>
          <p:nvPr/>
        </p:nvCxnSpPr>
        <p:spPr>
          <a:xfrm rot="5400000">
            <a:off x="7834733" y="3414908"/>
            <a:ext cx="416435" cy="3137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ruta 33"/>
          <p:cNvSpPr txBox="1"/>
          <p:nvPr/>
        </p:nvSpPr>
        <p:spPr>
          <a:xfrm>
            <a:off x="9310775" y="2759250"/>
            <a:ext cx="28074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>
                <a:solidFill>
                  <a:schemeClr val="bg1"/>
                </a:solidFill>
              </a:rPr>
              <a:t>Tvilling använder: </a:t>
            </a:r>
            <a:endParaRPr lang="sv-SE" sz="2000" dirty="0" smtClean="0">
              <a:solidFill>
                <a:schemeClr val="bg1"/>
              </a:solidFill>
            </a:endParaRPr>
          </a:p>
          <a:p>
            <a:r>
              <a:rPr lang="sv-SE" sz="2000" dirty="0" smtClean="0">
                <a:solidFill>
                  <a:schemeClr val="bg1"/>
                </a:solidFill>
              </a:rPr>
              <a:t>- Data delad med vården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- Vårdgivarens data (PDL)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12" name="textruta 55"/>
          <p:cNvSpPr txBox="1"/>
          <p:nvPr/>
        </p:nvSpPr>
        <p:spPr>
          <a:xfrm>
            <a:off x="185490" y="5190922"/>
            <a:ext cx="30925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 smtClean="0">
                <a:solidFill>
                  <a:schemeClr val="bg1"/>
                </a:solidFill>
              </a:rPr>
              <a:t>Tvilling använder:</a:t>
            </a:r>
            <a:br>
              <a:rPr lang="sv-SE" sz="2000" dirty="0" smtClean="0">
                <a:solidFill>
                  <a:schemeClr val="bg1"/>
                </a:solidFill>
              </a:rPr>
            </a:br>
            <a:r>
              <a:rPr lang="sv-SE" sz="2000" dirty="0" smtClean="0">
                <a:solidFill>
                  <a:schemeClr val="bg1"/>
                </a:solidFill>
              </a:rPr>
              <a:t>- Privat data (detaljerad)</a:t>
            </a:r>
          </a:p>
          <a:p>
            <a:r>
              <a:rPr lang="sv-SE" sz="2000" dirty="0" smtClean="0">
                <a:solidFill>
                  <a:schemeClr val="bg1"/>
                </a:solidFill>
              </a:rPr>
              <a:t>- Kopia av vårdgivarens data</a:t>
            </a:r>
            <a:endParaRPr lang="sv-SE" sz="2000" dirty="0">
              <a:solidFill>
                <a:schemeClr val="bg1"/>
              </a:solidFill>
            </a:endParaRPr>
          </a:p>
        </p:txBody>
      </p:sp>
      <p:pic>
        <p:nvPicPr>
          <p:cNvPr id="16" name="Picture 3" descr="C:\Users\6b24\Eriks\offline-work\LiU Dokumentmallar m.m\LiU_secondary_2_white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114" y="81118"/>
            <a:ext cx="2085587" cy="288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upp 94"/>
          <p:cNvGrpSpPr/>
          <p:nvPr/>
        </p:nvGrpSpPr>
        <p:grpSpPr>
          <a:xfrm>
            <a:off x="187800" y="2978463"/>
            <a:ext cx="2247187" cy="323590"/>
            <a:chOff x="4957925" y="2050368"/>
            <a:chExt cx="2247187" cy="323590"/>
          </a:xfrm>
        </p:grpSpPr>
        <p:sp>
          <p:nvSpPr>
            <p:cNvPr id="100" name="Rektangel 99"/>
            <p:cNvSpPr/>
            <p:nvPr/>
          </p:nvSpPr>
          <p:spPr>
            <a:xfrm>
              <a:off x="4957925" y="2050368"/>
              <a:ext cx="2247187" cy="32359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/>
                <a:t>”</a:t>
              </a:r>
              <a:r>
                <a:rPr lang="sv-SE" sz="1600" dirty="0" err="1" smtClean="0"/>
                <a:t>Wearables</a:t>
              </a:r>
              <a:r>
                <a:rPr lang="sv-SE" sz="1600" dirty="0" smtClean="0"/>
                <a:t>”</a:t>
              </a:r>
              <a:endParaRPr lang="sv-SE" sz="1600" dirty="0"/>
            </a:p>
          </p:txBody>
        </p:sp>
        <p:pic>
          <p:nvPicPr>
            <p:cNvPr id="110" name="Picture 16" descr="Image result for bluetooth 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379" y="2092930"/>
              <a:ext cx="261423" cy="261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1" name="Grupp 110"/>
          <p:cNvGrpSpPr/>
          <p:nvPr/>
        </p:nvGrpSpPr>
        <p:grpSpPr>
          <a:xfrm>
            <a:off x="185490" y="3347244"/>
            <a:ext cx="2247187" cy="472782"/>
            <a:chOff x="4957925" y="2420774"/>
            <a:chExt cx="2247187" cy="472782"/>
          </a:xfrm>
        </p:grpSpPr>
        <p:sp>
          <p:nvSpPr>
            <p:cNvPr id="112" name="Rektangel 111"/>
            <p:cNvSpPr/>
            <p:nvPr/>
          </p:nvSpPr>
          <p:spPr>
            <a:xfrm>
              <a:off x="4957925" y="2432203"/>
              <a:ext cx="2247187" cy="461353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sv-SE" sz="1600" dirty="0" smtClean="0"/>
                <a:t>           Mobiltelefon</a:t>
              </a:r>
            </a:p>
          </p:txBody>
        </p:sp>
        <p:pic>
          <p:nvPicPr>
            <p:cNvPr id="113" name="Picture 16" descr="Image result for bluetooth 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3689" y="2467253"/>
              <a:ext cx="261423" cy="2614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4" name="Picture 14" descr="https://png2.cleanpng.com/sh/b0fc89d4061297f2fb058e2e85664c7d/L0KzQYi4UsE3N2Jqe5GAYUO4RLbtVsk1a2pmUZC9OUOzSIK7UcE2OWQ5TKU5NkK5QIq7TwBvbz==/5a354ef694c9a9.4930814115134430626094.png"/>
            <p:cNvPicPr>
              <a:picLocks noChangeAspect="1" noChangeArrowheads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7743" y="2465928"/>
              <a:ext cx="409017" cy="4090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5" name="Bildobjekt 114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07081" y="2420774"/>
              <a:ext cx="428152" cy="428152"/>
            </a:xfrm>
            <a:prstGeom prst="rect">
              <a:avLst/>
            </a:prstGeom>
          </p:spPr>
        </p:pic>
      </p:grpSp>
      <p:cxnSp>
        <p:nvCxnSpPr>
          <p:cNvPr id="116" name="Rak koppling 115"/>
          <p:cNvCxnSpPr>
            <a:stCxn id="13" idx="1"/>
          </p:cNvCxnSpPr>
          <p:nvPr/>
        </p:nvCxnSpPr>
        <p:spPr>
          <a:xfrm flipH="1">
            <a:off x="5193831" y="2601936"/>
            <a:ext cx="1659663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textruta 55"/>
          <p:cNvSpPr txBox="1"/>
          <p:nvPr/>
        </p:nvSpPr>
        <p:spPr>
          <a:xfrm>
            <a:off x="3554715" y="4960090"/>
            <a:ext cx="212487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300" dirty="0" smtClean="0">
                <a:solidFill>
                  <a:schemeClr val="bg1"/>
                </a:solidFill>
              </a:rPr>
              <a:t>Lagringsalternativ:</a:t>
            </a:r>
            <a:br>
              <a:rPr lang="sv-SE" sz="1300" dirty="0" smtClean="0">
                <a:solidFill>
                  <a:schemeClr val="bg1"/>
                </a:solidFill>
              </a:rPr>
            </a:br>
            <a:r>
              <a:rPr lang="sv-SE" sz="1300" dirty="0" smtClean="0">
                <a:solidFill>
                  <a:schemeClr val="bg1"/>
                </a:solidFill>
              </a:rPr>
              <a:t>- Valfri molnleverantör</a:t>
            </a:r>
          </a:p>
          <a:p>
            <a:r>
              <a:rPr lang="sv-SE" sz="1300" dirty="0" smtClean="0">
                <a:solidFill>
                  <a:schemeClr val="bg1"/>
                </a:solidFill>
              </a:rPr>
              <a:t>- Lokal lagring på egen mobil</a:t>
            </a:r>
          </a:p>
          <a:p>
            <a:r>
              <a:rPr lang="sv-SE" sz="1300" dirty="0" smtClean="0">
                <a:solidFill>
                  <a:schemeClr val="bg1"/>
                </a:solidFill>
              </a:rPr>
              <a:t>- Egen server</a:t>
            </a:r>
            <a:endParaRPr lang="sv-SE" sz="1300" dirty="0">
              <a:solidFill>
                <a:schemeClr val="bg1"/>
              </a:solidFill>
            </a:endParaRPr>
          </a:p>
        </p:txBody>
      </p:sp>
      <p:pic>
        <p:nvPicPr>
          <p:cNvPr id="157" name="Picture 4" descr="Image result for digital twin clipart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332" b="-1"/>
          <a:stretch/>
        </p:blipFill>
        <p:spPr bwMode="auto">
          <a:xfrm>
            <a:off x="9679699" y="3710833"/>
            <a:ext cx="2244877" cy="1177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5" descr="C:\Users\4331.AD\OneDrive\Bilder\ClipArt\PM\stick_figure_dentist_looking_at_xray_pc_400_clr_4532.png">
            <a:extLst>
              <a:ext uri="{FF2B5EF4-FFF2-40B4-BE49-F238E27FC236}">
                <a16:creationId xmlns:a16="http://schemas.microsoft.com/office/drawing/2014/main" id="{EB7F2262-3957-44CC-A495-46EE9C201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977" y="6297437"/>
            <a:ext cx="193674" cy="44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4" name="Picture 9" descr="C:\Users\4331.AD\OneDrive\Bilder\ClipArt\PM\scientist_microscope_400_clr_5057.png">
            <a:extLst>
              <a:ext uri="{FF2B5EF4-FFF2-40B4-BE49-F238E27FC236}">
                <a16:creationId xmlns:a16="http://schemas.microsoft.com/office/drawing/2014/main" id="{87C8E5AF-57C0-41B5-9F86-2754313DCD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7523" y="6297437"/>
            <a:ext cx="332013" cy="44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5" name="Picture 10" descr="C:\Users\4331.AD\OneDrive\Bilder\ClipArt\PM\stick_figure_doctor_400_clr_3061.png">
            <a:extLst>
              <a:ext uri="{FF2B5EF4-FFF2-40B4-BE49-F238E27FC236}">
                <a16:creationId xmlns:a16="http://schemas.microsoft.com/office/drawing/2014/main" id="{9AA76873-7DFB-4CE6-A852-01DD563DE0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0189" y="6297437"/>
            <a:ext cx="332012" cy="442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2" descr="C:\Users\4331.AD\OneDrive\Bilder\ClipArt\PM\figure_with_back_pain_400_clr_5228.png">
            <a:extLst>
              <a:ext uri="{FF2B5EF4-FFF2-40B4-BE49-F238E27FC236}">
                <a16:creationId xmlns:a16="http://schemas.microsoft.com/office/drawing/2014/main" id="{3458DB3D-FB10-4FC9-98F5-DA768AD41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744" y="1425428"/>
            <a:ext cx="332013" cy="44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13" descr="C:\Users\4331.AD\OneDrive\Bilder\ClipArt\PM\stick_figure_sitting_bored_400_clr_6937.png">
            <a:extLst>
              <a:ext uri="{FF2B5EF4-FFF2-40B4-BE49-F238E27FC236}">
                <a16:creationId xmlns:a16="http://schemas.microsoft.com/office/drawing/2014/main" id="{164E019A-09AE-4955-9C9E-73E843DA20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1308" y="1411246"/>
            <a:ext cx="442685" cy="44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Bildobjekt 167" descr="En bild som visar blå, person, baseball, inomhus&#10;&#10;Beskrivning genererad med hög exakthet">
            <a:extLst>
              <a:ext uri="{FF2B5EF4-FFF2-40B4-BE49-F238E27FC236}">
                <a16:creationId xmlns:a16="http://schemas.microsoft.com/office/drawing/2014/main" id="{F0F227CA-C01B-472A-9C5A-DBA1B140780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00659" y="1417093"/>
            <a:ext cx="228433" cy="456865"/>
          </a:xfrm>
          <a:prstGeom prst="rect">
            <a:avLst/>
          </a:prstGeom>
        </p:spPr>
      </p:pic>
      <p:cxnSp>
        <p:nvCxnSpPr>
          <p:cNvPr id="8" name="Rak koppling 7"/>
          <p:cNvCxnSpPr>
            <a:stCxn id="112" idx="2"/>
            <a:endCxn id="112" idx="2"/>
          </p:cNvCxnSpPr>
          <p:nvPr/>
        </p:nvCxnSpPr>
        <p:spPr>
          <a:xfrm>
            <a:off x="1309084" y="382002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ak koppling 117"/>
          <p:cNvCxnSpPr>
            <a:stCxn id="112" idx="2"/>
            <a:endCxn id="4100" idx="0"/>
          </p:cNvCxnSpPr>
          <p:nvPr/>
        </p:nvCxnSpPr>
        <p:spPr>
          <a:xfrm>
            <a:off x="1309084" y="3820026"/>
            <a:ext cx="337" cy="152918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Vinklad koppling 5"/>
          <p:cNvCxnSpPr>
            <a:stCxn id="113" idx="3"/>
          </p:cNvCxnSpPr>
          <p:nvPr/>
        </p:nvCxnSpPr>
        <p:spPr>
          <a:xfrm flipV="1">
            <a:off x="2432677" y="2482969"/>
            <a:ext cx="1408054" cy="1041466"/>
          </a:xfrm>
          <a:prstGeom prst="bentConnector3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Vinklad koppling 119"/>
          <p:cNvCxnSpPr>
            <a:stCxn id="113" idx="3"/>
          </p:cNvCxnSpPr>
          <p:nvPr/>
        </p:nvCxnSpPr>
        <p:spPr>
          <a:xfrm>
            <a:off x="2432677" y="3524435"/>
            <a:ext cx="1366127" cy="795930"/>
          </a:xfrm>
          <a:prstGeom prst="bentConnector3">
            <a:avLst>
              <a:gd name="adj1" fmla="val 51510"/>
            </a:avLst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Vinklad koppling 121"/>
          <p:cNvCxnSpPr/>
          <p:nvPr/>
        </p:nvCxnSpPr>
        <p:spPr>
          <a:xfrm flipV="1">
            <a:off x="2405673" y="2763120"/>
            <a:ext cx="4420817" cy="765185"/>
          </a:xfrm>
          <a:prstGeom prst="bentConnector3">
            <a:avLst>
              <a:gd name="adj1" fmla="val 74883"/>
            </a:avLst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Vinklad koppling 122"/>
          <p:cNvCxnSpPr>
            <a:stCxn id="19" idx="3"/>
          </p:cNvCxnSpPr>
          <p:nvPr/>
        </p:nvCxnSpPr>
        <p:spPr>
          <a:xfrm flipV="1">
            <a:off x="5171867" y="2950658"/>
            <a:ext cx="1669112" cy="1449164"/>
          </a:xfrm>
          <a:prstGeom prst="bentConnector3">
            <a:avLst>
              <a:gd name="adj1" fmla="val 50000"/>
            </a:avLst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Vinklad koppling 123"/>
          <p:cNvCxnSpPr>
            <a:endCxn id="19" idx="1"/>
          </p:cNvCxnSpPr>
          <p:nvPr/>
        </p:nvCxnSpPr>
        <p:spPr>
          <a:xfrm flipV="1">
            <a:off x="2445438" y="4399822"/>
            <a:ext cx="1353366" cy="208465"/>
          </a:xfrm>
          <a:prstGeom prst="bentConnector3">
            <a:avLst>
              <a:gd name="adj1" fmla="val 50000"/>
            </a:avLst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ak koppling 28"/>
          <p:cNvCxnSpPr>
            <a:stCxn id="85" idx="4"/>
            <a:endCxn id="37" idx="0"/>
          </p:cNvCxnSpPr>
          <p:nvPr/>
        </p:nvCxnSpPr>
        <p:spPr>
          <a:xfrm>
            <a:off x="7233119" y="4856601"/>
            <a:ext cx="1626" cy="695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ruta 2"/>
          <p:cNvSpPr txBox="1"/>
          <p:nvPr/>
        </p:nvSpPr>
        <p:spPr>
          <a:xfrm>
            <a:off x="7435205" y="673214"/>
            <a:ext cx="47606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 smtClean="0">
                <a:solidFill>
                  <a:schemeClr val="bg1"/>
                </a:solidFill>
              </a:rPr>
              <a:t>Se: https</a:t>
            </a:r>
            <a:r>
              <a:rPr lang="sv-SE" dirty="0">
                <a:solidFill>
                  <a:schemeClr val="bg1"/>
                </a:solidFill>
              </a:rPr>
              <a:t>://github.com/regionostergotland/wwv</a:t>
            </a:r>
          </a:p>
        </p:txBody>
      </p:sp>
      <p:sp>
        <p:nvSpPr>
          <p:cNvPr id="4" name="Högerpil 3"/>
          <p:cNvSpPr/>
          <p:nvPr/>
        </p:nvSpPr>
        <p:spPr>
          <a:xfrm rot="7034121">
            <a:off x="8898110" y="1293524"/>
            <a:ext cx="798473" cy="2023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6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B05EA944D942B43A6685FD11C331FCE" ma:contentTypeVersion="1" ma:contentTypeDescription="Skapa ett nytt dokument." ma:contentTypeScope="" ma:versionID="c610a42f9f61a2a7d8fb606d4876d7cd">
  <xsd:schema xmlns:xsd="http://www.w3.org/2001/XMLSchema" xmlns:xs="http://www.w3.org/2001/XMLSchema" xmlns:p="http://schemas.microsoft.com/office/2006/metadata/properties" xmlns:ns2="9d17c7b2-c5f8-4208-875f-9d172754d363" targetNamespace="http://schemas.microsoft.com/office/2006/metadata/properties" ma:root="true" ma:fieldsID="16b9c8d3715eba8a02fa3b6e75a107b5" ns2:_="">
    <xsd:import namespace="9d17c7b2-c5f8-4208-875f-9d172754d363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17c7b2-c5f8-4208-875f-9d172754d36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DEB3535-CB8A-4928-8262-6EDD0B5106E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A0C3D5E-4A62-4738-88E0-E9484C1AD45C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9d17c7b2-c5f8-4208-875f-9d172754d363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CE3AEF1-5903-4EFD-909D-8283377847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17c7b2-c5f8-4208-875f-9d172754d3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13595</TotalTime>
  <Words>111</Words>
  <Application>Microsoft Office PowerPoint</Application>
  <PresentationFormat>Bredbild</PresentationFormat>
  <Paragraphs>21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Office-tema</vt:lpstr>
      <vt:lpstr>Digital tvilling, hälsosamtal Samarbete RÖ + IMT/LiU (Gunnar Cedersund m.fl.)</vt:lpstr>
    </vt:vector>
  </TitlesOfParts>
  <Company>Region Östergötland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Kimmo.Ulltjarn@regionostergotland.se</dc:creator>
  <cp:lastModifiedBy>Sundvall Erik</cp:lastModifiedBy>
  <cp:revision>335</cp:revision>
  <dcterms:created xsi:type="dcterms:W3CDTF">2019-09-25T12:51:26Z</dcterms:created>
  <dcterms:modified xsi:type="dcterms:W3CDTF">2020-03-26T17:56:06Z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0x010100CB05EA944D942B43A6685FD11C331FCE</vt:lpwstr>
  </property>
  <property fmtid="{D5CDD505-2E9C-101B-9397-08002B2CF9AE}" pid="3" name="Order">
    <vt:r8>599800</vt:r8>
  </property>
  <property fmtid="{D5CDD505-2E9C-101B-9397-08002B2CF9AE}" pid="4" name="xd_ProgID">
    <vt:lpwstr/>
  </property>
  <property fmtid="{D5CDD505-2E9C-101B-9397-08002B2CF9AE}" pid="5" name="_CopySource">
    <vt:lpwstr>https://cmit.lio.se/cmittorget/arkitektur/Arkitekturomrden/001 Applikationsområden/Strukturerad Vårddata/Presentationer/RÖD_openEHR_hemmonitorering.pptx</vt:lpwstr>
  </property>
  <property fmtid="{D5CDD505-2E9C-101B-9397-08002B2CF9AE}" pid="6" name="TemplateUrl">
    <vt:lpwstr/>
  </property>
</Properties>
</file>