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17" r:id="rId5"/>
    <p:sldId id="31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43D"/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85233" autoAdjust="0"/>
  </p:normalViewPr>
  <p:slideViewPr>
    <p:cSldViewPr snapToGrid="0">
      <p:cViewPr varScale="1">
        <p:scale>
          <a:sx n="56" d="100"/>
          <a:sy n="56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B894-0F0B-47E7-B441-50043CF7586D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4203-2E99-4678-AC45-724CCD4D10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57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6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8B4A2F-3A1C-4219-9CA7-639322C7CD12}" type="datetimeFigureOut">
              <a:rPr lang="sv-SE" smtClean="0"/>
              <a:pPr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35FCC4-BACC-451C-AF76-33F7D845C07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 rot="10800000">
            <a:off x="0" y="-1"/>
            <a:ext cx="10370820" cy="10570398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82"/>
            <a:ext cx="1161647" cy="1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9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03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82"/>
            <a:ext cx="1161647" cy="1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8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 rot="10800000">
            <a:off x="0" y="-1"/>
            <a:ext cx="10370820" cy="10570398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82"/>
            <a:ext cx="1161647" cy="1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1646" y="365125"/>
            <a:ext cx="10193741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82"/>
            <a:ext cx="1161647" cy="1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82"/>
            <a:ext cx="1161647" cy="1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82"/>
            <a:ext cx="1161647" cy="1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1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1647" y="457200"/>
            <a:ext cx="36103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82"/>
            <a:ext cx="1161647" cy="1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8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1647" y="457200"/>
            <a:ext cx="36103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A2F-3A1C-4219-9CA7-639322C7CD12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5FCC4-BACC-451C-AF76-33F7D845C07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82"/>
            <a:ext cx="1161647" cy="1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8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85103" y="447082"/>
            <a:ext cx="10068696" cy="1161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48B4A2F-3A1C-4219-9CA7-639322C7CD12}" type="datetimeFigureOut">
              <a:rPr lang="sv-SE" smtClean="0"/>
              <a:pPr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39" y="6168242"/>
            <a:ext cx="1623339" cy="4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ehr.se/" TargetMode="External"/><Relationship Id="rId2" Type="http://schemas.openxmlformats.org/officeDocument/2006/relationships/hyperlink" Target="https://discourse.openeh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openeh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penehr.atlassian.net/wiki/x/HgC_I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105850"/>
            <a:ext cx="12192000" cy="1161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Practical tools and methods for clinical decision- and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process-support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sv-SE" sz="3100" dirty="0" err="1" smtClean="0">
                <a:solidFill>
                  <a:schemeClr val="tx1"/>
                </a:solidFill>
                <a:latin typeface="+mn-lt"/>
              </a:rPr>
              <a:t>Welcome</a:t>
            </a:r>
            <a:r>
              <a:rPr lang="sv-SE" sz="31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sv-SE" sz="3100" dirty="0" err="1" smtClean="0">
                <a:solidFill>
                  <a:schemeClr val="tx1"/>
                </a:solidFill>
                <a:latin typeface="+mn-lt"/>
              </a:rPr>
              <a:t>webminar</a:t>
            </a:r>
            <a:r>
              <a:rPr lang="sv-SE" sz="3100" dirty="0" smtClean="0">
                <a:solidFill>
                  <a:schemeClr val="tx1"/>
                </a:solidFill>
                <a:latin typeface="+mn-lt"/>
              </a:rPr>
              <a:t> starts at 16:15 CET!</a:t>
            </a:r>
            <a:br>
              <a:rPr lang="sv-SE" sz="3100" dirty="0" smtClean="0">
                <a:solidFill>
                  <a:schemeClr val="tx1"/>
                </a:solidFill>
                <a:latin typeface="+mn-lt"/>
              </a:rPr>
            </a:br>
            <a:r>
              <a:rPr lang="sv-SE" sz="31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sv-SE" sz="3100" dirty="0" smtClean="0">
                <a:solidFill>
                  <a:schemeClr val="tx1"/>
                </a:solidFill>
                <a:latin typeface="+mn-lt"/>
              </a:rPr>
            </a:b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Questions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are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welcome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seminar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thread</a:t>
            </a:r>
            <a:r>
              <a:rPr lang="sv-SE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in the </a:t>
            </a:r>
            <a:r>
              <a:rPr lang="sv-SE" sz="2200" dirty="0">
                <a:solidFill>
                  <a:schemeClr val="tx1"/>
                </a:solidFill>
                <a:latin typeface="+mn-lt"/>
                <a:hlinkClick r:id="rId2"/>
              </a:rPr>
              <a:t>https://discourse.openehr.org</a:t>
            </a:r>
            <a:r>
              <a:rPr lang="sv-SE" sz="2200" dirty="0" smtClean="0">
                <a:solidFill>
                  <a:schemeClr val="tx1"/>
                </a:solidFill>
                <a:latin typeface="+mn-lt"/>
                <a:hlinkClick r:id="rId2"/>
              </a:rPr>
              <a:t>/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forum</a:t>
            </a:r>
            <a:br>
              <a:rPr lang="sv-SE" sz="2200" dirty="0" smtClean="0">
                <a:solidFill>
                  <a:schemeClr val="tx1"/>
                </a:solidFill>
                <a:latin typeface="+mn-lt"/>
              </a:rPr>
            </a:br>
            <a:r>
              <a:rPr lang="sv-SE" sz="2200" dirty="0" smtClean="0">
                <a:solidFill>
                  <a:schemeClr val="tx1"/>
                </a:solidFill>
                <a:latin typeface="+mn-lt"/>
                <a:hlinkClick r:id="rId3"/>
              </a:rPr>
              <a:t>http</a:t>
            </a:r>
            <a:r>
              <a:rPr lang="sv-SE" sz="2200" dirty="0">
                <a:solidFill>
                  <a:schemeClr val="tx1"/>
                </a:solidFill>
                <a:latin typeface="+mn-lt"/>
                <a:hlinkClick r:id="rId3"/>
              </a:rPr>
              <a:t>://openehr.se</a:t>
            </a:r>
            <a:r>
              <a:rPr lang="sv-SE" sz="2200" dirty="0" smtClean="0">
                <a:solidFill>
                  <a:schemeClr val="tx1"/>
                </a:solidFill>
                <a:latin typeface="+mn-lt"/>
                <a:hlinkClick r:id="rId3"/>
              </a:rPr>
              <a:t>/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leads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to the Swedish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section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that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forum. </a:t>
            </a:r>
            <a:br>
              <a:rPr lang="sv-SE" sz="2200" dirty="0" smtClean="0">
                <a:solidFill>
                  <a:schemeClr val="tx1"/>
                </a:solidFill>
                <a:latin typeface="+mn-lt"/>
              </a:rPr>
            </a:b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Info </a:t>
            </a:r>
            <a:r>
              <a:rPr lang="sv-SE" sz="2200" dirty="0" err="1" smtClean="0">
                <a:solidFill>
                  <a:schemeClr val="tx1"/>
                </a:solidFill>
                <a:latin typeface="+mn-lt"/>
              </a:rPr>
              <a:t>about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openEHR </a:t>
            </a:r>
            <a:r>
              <a:rPr lang="sv-SE" sz="2200" dirty="0">
                <a:solidFill>
                  <a:schemeClr val="tx1"/>
                </a:solidFill>
                <a:latin typeface="+mn-lt"/>
                <a:hlinkClick r:id="rId4"/>
              </a:rPr>
              <a:t>https://openehr.org</a:t>
            </a:r>
            <a:r>
              <a:rPr lang="sv-SE" sz="2200" dirty="0" smtClean="0">
                <a:solidFill>
                  <a:schemeClr val="tx1"/>
                </a:solidFill>
                <a:latin typeface="+mn-lt"/>
                <a:hlinkClick r:id="rId4"/>
              </a:rPr>
              <a:t>/</a:t>
            </a:r>
            <a:r>
              <a:rPr lang="sv-SE" sz="2200" dirty="0" smtClean="0">
                <a:solidFill>
                  <a:schemeClr val="tx1"/>
                </a:solidFill>
                <a:latin typeface="+mn-lt"/>
              </a:rPr>
              <a:t> </a:t>
            </a:r>
            <a:endParaRPr lang="sv-SE" sz="2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https://discourse.openehr.org/uploads/default/original/1X/741bfddc2b97aca6b5e6503a8336cd92279c53f4.jpe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4" y="113053"/>
            <a:ext cx="102384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55002" y="976276"/>
            <a:ext cx="7762088" cy="673769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1" dirty="0" smtClean="0">
                <a:solidFill>
                  <a:schemeClr val="tx1"/>
                </a:solidFill>
                <a:latin typeface="+mn-lt"/>
              </a:rPr>
              <a:t>Agenda / </a:t>
            </a:r>
            <a:r>
              <a:rPr lang="sv-SE" sz="3600" b="1" dirty="0" err="1" smtClean="0">
                <a:solidFill>
                  <a:schemeClr val="tx1"/>
                </a:solidFill>
                <a:latin typeface="+mn-lt"/>
              </a:rPr>
              <a:t>programme</a:t>
            </a:r>
            <a:r>
              <a:rPr lang="sv-SE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sv-SE" sz="3600" dirty="0" smtClean="0">
                <a:solidFill>
                  <a:schemeClr val="tx1"/>
                </a:solidFill>
                <a:latin typeface="+mn-lt"/>
              </a:rPr>
            </a:br>
            <a:r>
              <a:rPr lang="sv-SE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sv-SE" sz="3600" dirty="0" smtClean="0">
                <a:solidFill>
                  <a:schemeClr val="tx1"/>
                </a:solidFill>
                <a:latin typeface="+mn-lt"/>
              </a:rPr>
            </a:br>
            <a:endParaRPr lang="sv-SE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27531" y="1354412"/>
            <a:ext cx="5898911" cy="4822551"/>
          </a:xfrm>
        </p:spPr>
        <p:txBody>
          <a:bodyPr>
            <a:normAutofit/>
          </a:bodyPr>
          <a:lstStyle/>
          <a:p>
            <a:r>
              <a:rPr lang="sv-SE" sz="2400" dirty="0" err="1">
                <a:solidFill>
                  <a:schemeClr val="tx1"/>
                </a:solidFill>
              </a:rPr>
              <a:t>Contains</a:t>
            </a:r>
            <a:r>
              <a:rPr lang="sv-SE" sz="2400" dirty="0">
                <a:solidFill>
                  <a:schemeClr val="tx1"/>
                </a:solidFill>
              </a:rPr>
              <a:t> presentations &amp; </a:t>
            </a:r>
            <a:r>
              <a:rPr lang="sv-SE" sz="2400" dirty="0" err="1" smtClean="0">
                <a:solidFill>
                  <a:schemeClr val="tx1"/>
                </a:solidFill>
              </a:rPr>
              <a:t>references</a:t>
            </a:r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r>
              <a:rPr lang="sv-SE" sz="2400" dirty="0" smtClean="0">
                <a:solidFill>
                  <a:schemeClr val="tx1"/>
                </a:solidFill>
              </a:rPr>
              <a:t>16:15-18:18 CET</a:t>
            </a:r>
          </a:p>
          <a:p>
            <a:pPr lvl="1"/>
            <a:r>
              <a:rPr lang="sv-SE" sz="2000" dirty="0" smtClean="0">
                <a:solidFill>
                  <a:schemeClr val="tx1"/>
                </a:solidFill>
              </a:rPr>
              <a:t>Intro</a:t>
            </a:r>
          </a:p>
          <a:p>
            <a:pPr lvl="1"/>
            <a:r>
              <a:rPr lang="sv-SE" sz="2000" dirty="0" smtClean="0">
                <a:solidFill>
                  <a:schemeClr val="tx1"/>
                </a:solidFill>
              </a:rPr>
              <a:t>Real </a:t>
            </a:r>
            <a:r>
              <a:rPr lang="sv-SE" sz="2000" dirty="0" err="1" smtClean="0">
                <a:solidFill>
                  <a:schemeClr val="tx1"/>
                </a:solidFill>
              </a:rPr>
              <a:t>examples</a:t>
            </a:r>
            <a:endParaRPr lang="sv-SE" sz="2000" dirty="0" smtClean="0">
              <a:solidFill>
                <a:schemeClr val="tx1"/>
              </a:solidFill>
            </a:endParaRPr>
          </a:p>
          <a:p>
            <a:pPr lvl="1"/>
            <a:r>
              <a:rPr lang="sv-SE" sz="2000" dirty="0" smtClean="0">
                <a:solidFill>
                  <a:schemeClr val="tx1"/>
                </a:solidFill>
              </a:rPr>
              <a:t>Tools &amp; </a:t>
            </a:r>
            <a:r>
              <a:rPr lang="sv-SE" sz="2000" dirty="0" err="1" smtClean="0">
                <a:solidFill>
                  <a:schemeClr val="tx1"/>
                </a:solidFill>
              </a:rPr>
              <a:t>How</a:t>
            </a:r>
            <a:r>
              <a:rPr lang="sv-SE" sz="2000" dirty="0" smtClean="0">
                <a:solidFill>
                  <a:schemeClr val="tx1"/>
                </a:solidFill>
              </a:rPr>
              <a:t> to </a:t>
            </a:r>
            <a:r>
              <a:rPr lang="sv-SE" sz="2000" dirty="0" err="1" smtClean="0">
                <a:solidFill>
                  <a:schemeClr val="tx1"/>
                </a:solidFill>
              </a:rPr>
              <a:t>build</a:t>
            </a:r>
            <a:endParaRPr lang="sv-SE" sz="2000" dirty="0" smtClean="0">
              <a:solidFill>
                <a:schemeClr val="tx1"/>
              </a:solidFill>
            </a:endParaRPr>
          </a:p>
          <a:p>
            <a:pPr lvl="1"/>
            <a:r>
              <a:rPr lang="sv-SE" sz="2000" dirty="0" err="1" smtClean="0">
                <a:solidFill>
                  <a:schemeClr val="tx1"/>
                </a:solidFill>
              </a:rPr>
              <a:t>Wrapping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up</a:t>
            </a:r>
            <a:r>
              <a:rPr lang="sv-SE" sz="2000" dirty="0" smtClean="0">
                <a:solidFill>
                  <a:schemeClr val="tx1"/>
                </a:solidFill>
              </a:rPr>
              <a:t> &amp; </a:t>
            </a:r>
            <a:r>
              <a:rPr lang="sv-SE" sz="2000" dirty="0" err="1" smtClean="0">
                <a:solidFill>
                  <a:schemeClr val="tx1"/>
                </a:solidFill>
              </a:rPr>
              <a:t>questions</a:t>
            </a:r>
            <a:endParaRPr lang="sv-SE" sz="2000" dirty="0" smtClean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</a:endParaRPr>
          </a:p>
          <a:p>
            <a:r>
              <a:rPr lang="sv-SE" sz="2400" dirty="0" err="1" smtClean="0">
                <a:solidFill>
                  <a:schemeClr val="tx1"/>
                </a:solidFill>
              </a:rPr>
              <a:t>Linked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>
                <a:solidFill>
                  <a:schemeClr val="tx1"/>
                </a:solidFill>
              </a:rPr>
              <a:t>from the </a:t>
            </a:r>
            <a:r>
              <a:rPr lang="sv-SE" sz="2400" dirty="0" err="1">
                <a:solidFill>
                  <a:schemeClr val="tx1"/>
                </a:solidFill>
              </a:rPr>
              <a:t>seminar</a:t>
            </a:r>
            <a:r>
              <a:rPr lang="sv-SE" sz="2400" dirty="0">
                <a:solidFill>
                  <a:schemeClr val="tx1"/>
                </a:solidFill>
              </a:rPr>
              <a:t> info. </a:t>
            </a:r>
            <a:r>
              <a:rPr lang="sv-SE" sz="2400" dirty="0" err="1">
                <a:solidFill>
                  <a:schemeClr val="tx1"/>
                </a:solidFill>
              </a:rPr>
              <a:t>Shortlink</a:t>
            </a:r>
            <a:r>
              <a:rPr lang="sv-SE" sz="2400" dirty="0">
                <a:solidFill>
                  <a:schemeClr val="tx1"/>
                </a:solidFill>
              </a:rPr>
              <a:t>: </a:t>
            </a:r>
            <a:r>
              <a:rPr lang="sv-SE" sz="2400" dirty="0">
                <a:solidFill>
                  <a:schemeClr val="tx1"/>
                </a:solidFill>
                <a:hlinkClick r:id="rId2"/>
              </a:rPr>
              <a:t>https://openehr.atlassian.net/wiki/x/HgC_Ig</a:t>
            </a:r>
            <a:endParaRPr lang="sv-SE" sz="2400" dirty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16936" r="4104" b="6395"/>
          <a:stretch/>
        </p:blipFill>
        <p:spPr>
          <a:xfrm>
            <a:off x="8078347" y="123929"/>
            <a:ext cx="3623224" cy="6571998"/>
          </a:xfrm>
          <a:prstGeom prst="rect">
            <a:avLst/>
          </a:prstGeom>
        </p:spPr>
      </p:pic>
      <p:cxnSp>
        <p:nvCxnSpPr>
          <p:cNvPr id="6" name="Rak pilkoppling 5"/>
          <p:cNvCxnSpPr/>
          <p:nvPr/>
        </p:nvCxnSpPr>
        <p:spPr>
          <a:xfrm flipV="1">
            <a:off x="3444469" y="2853205"/>
            <a:ext cx="4413871" cy="3093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/>
          <p:cNvCxnSpPr/>
          <p:nvPr/>
        </p:nvCxnSpPr>
        <p:spPr>
          <a:xfrm>
            <a:off x="4159489" y="3540725"/>
            <a:ext cx="3746977" cy="81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/>
          <p:cNvCxnSpPr/>
          <p:nvPr/>
        </p:nvCxnSpPr>
        <p:spPr>
          <a:xfrm>
            <a:off x="4627002" y="3850109"/>
            <a:ext cx="3526971" cy="2326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/>
          <p:cNvCxnSpPr/>
          <p:nvPr/>
        </p:nvCxnSpPr>
        <p:spPr>
          <a:xfrm flipV="1">
            <a:off x="2509444" y="1457540"/>
            <a:ext cx="5568903" cy="139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0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05EA944D942B43A6685FD11C331FCE" ma:contentTypeVersion="1" ma:contentTypeDescription="Skapa ett nytt dokument." ma:contentTypeScope="" ma:versionID="c610a42f9f61a2a7d8fb606d4876d7cd">
  <xsd:schema xmlns:xsd="http://www.w3.org/2001/XMLSchema" xmlns:xs="http://www.w3.org/2001/XMLSchema" xmlns:p="http://schemas.microsoft.com/office/2006/metadata/properties" xmlns:ns2="9d17c7b2-c5f8-4208-875f-9d172754d363" targetNamespace="http://schemas.microsoft.com/office/2006/metadata/properties" ma:root="true" ma:fieldsID="16b9c8d3715eba8a02fa3b6e75a107b5" ns2:_="">
    <xsd:import namespace="9d17c7b2-c5f8-4208-875f-9d172754d36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7c7b2-c5f8-4208-875f-9d172754d3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3AEF1-5903-4EFD-909D-828337784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7c7b2-c5f8-4208-875f-9d172754d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0C3D5E-4A62-4738-88E0-E9484C1AD45C}">
  <ds:schemaRefs>
    <ds:schemaRef ds:uri="9d17c7b2-c5f8-4208-875f-9d172754d36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EB3535-CB8A-4928-8262-6EDD0B5106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13597</TotalTime>
  <Words>89</Words>
  <Application>Microsoft Office PowerPoint</Application>
  <PresentationFormat>Bredbild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Practical tools and methods for clinical decision- and process-support Welcome, webminar starts at 16:15 CET!  Questions are welcome in seminar thread in the https://discourse.openehr.org/ forum http://openehr.se/ leads to the Swedish section of that forum.  Info about openEHR https://openehr.org/ </vt:lpstr>
      <vt:lpstr>Agenda / programme   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Kimmo.Ulltjarn@regionostergotland.se</dc:creator>
  <cp:lastModifiedBy>Sundvall Erik</cp:lastModifiedBy>
  <cp:revision>335</cp:revision>
  <dcterms:created xsi:type="dcterms:W3CDTF">2019-09-25T12:51:26Z</dcterms:created>
  <dcterms:modified xsi:type="dcterms:W3CDTF">2020-03-26T17:55:13Z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0x010100CB05EA944D942B43A6685FD11C331FCE</vt:lpwstr>
  </property>
  <property fmtid="{D5CDD505-2E9C-101B-9397-08002B2CF9AE}" pid="3" name="Order">
    <vt:r8>599800</vt:r8>
  </property>
  <property fmtid="{D5CDD505-2E9C-101B-9397-08002B2CF9AE}" pid="4" name="xd_ProgID">
    <vt:lpwstr/>
  </property>
  <property fmtid="{D5CDD505-2E9C-101B-9397-08002B2CF9AE}" pid="5" name="_CopySource">
    <vt:lpwstr>https://cmit.lio.se/cmittorget/arkitektur/Arkitekturomrden/001 Applikationsområden/Strukturerad Vårddata/Presentationer/RÖD_openEHR_hemmonitorering.pptx</vt:lpwstr>
  </property>
  <property fmtid="{D5CDD505-2E9C-101B-9397-08002B2CF9AE}" pid="6" name="TemplateUrl">
    <vt:lpwstr/>
  </property>
</Properties>
</file>