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sldIdLst>
    <p:sldId id="256" r:id="rId2"/>
    <p:sldId id="507" r:id="rId3"/>
    <p:sldId id="586" r:id="rId4"/>
    <p:sldId id="587" r:id="rId5"/>
    <p:sldId id="455" r:id="rId6"/>
    <p:sldId id="584" r:id="rId7"/>
    <p:sldId id="578" r:id="rId8"/>
    <p:sldId id="44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00"/>
    <a:srgbClr val="45691D"/>
    <a:srgbClr val="FFFFCC"/>
    <a:srgbClr val="FF00FF"/>
    <a:srgbClr val="F0E6B6"/>
    <a:srgbClr val="76B531"/>
    <a:srgbClr val="0033CC"/>
    <a:srgbClr val="CC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63" autoAdjust="0"/>
    <p:restoredTop sz="94656" autoAdjust="0"/>
  </p:normalViewPr>
  <p:slideViewPr>
    <p:cSldViewPr>
      <p:cViewPr varScale="1">
        <p:scale>
          <a:sx n="88" d="100"/>
          <a:sy n="88" d="100"/>
        </p:scale>
        <p:origin x="828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70"/>
    </p:cViewPr>
  </p:sorterViewPr>
  <p:notesViewPr>
    <p:cSldViewPr>
      <p:cViewPr varScale="1">
        <p:scale>
          <a:sx n="63" d="100"/>
          <a:sy n="63" d="100"/>
        </p:scale>
        <p:origin x="-2454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25FB5A5B-E2BB-4ED6-A2F9-45A4568354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11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68BDF-49CE-4995-BC32-6CCEBB2717C9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084F7F-D46C-402A-A63A-74B75CC682B7}" type="datetime1">
              <a:rPr lang="en-US" altLang="en-US" smtClean="0"/>
              <a:pPr/>
              <a:t>3/26/2020</a:t>
            </a:fld>
            <a:endParaRPr lang="en-US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843809" y="6407944"/>
            <a:ext cx="2736304" cy="365125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altLang="en-US" dirty="0"/>
              <a:t>Copyright 2017 </a:t>
            </a:r>
            <a:r>
              <a:rPr lang="en-US" altLang="en-US" dirty="0" err="1"/>
              <a:t>openEHR</a:t>
            </a:r>
            <a:r>
              <a:rPr lang="en-US" altLang="en-US" dirty="0"/>
              <a:t> Foundation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0CD5-4952-4485-96D2-F3725212C0B7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Copyright 2017 </a:t>
            </a:r>
            <a:r>
              <a:rPr lang="en-US" altLang="en-US" dirty="0" err="1"/>
              <a:t>openEHR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9.</a:t>
            </a:r>
            <a:fld id="{3483F56B-AD23-4686-85D1-BFC8D7877F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4330-623A-4D33-8CCF-E0782D9B6E48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Copyright 2017 </a:t>
            </a:r>
            <a:r>
              <a:rPr lang="en-US" altLang="en-US" dirty="0" err="1"/>
              <a:t>openEHR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9.</a:t>
            </a:r>
            <a:fld id="{3BD48242-FDEF-4C7B-80F7-98D9F173A1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C688-D5A5-4424-B8A7-D3A74DB9866D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Copyright 2017 </a:t>
            </a:r>
            <a:r>
              <a:rPr lang="en-US" altLang="en-US" dirty="0" err="1"/>
              <a:t>openEHR</a:t>
            </a:r>
            <a:r>
              <a:rPr lang="en-US" altLang="en-US" dirty="0"/>
              <a:t> Foundation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9.</a:t>
            </a:r>
            <a:fld id="{CC398196-1D98-478D-A662-CF51F304517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rtlCol="0"/>
          <a:lstStyle/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872D-C4F7-4825-8295-139F09A3E4DF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Copyright 2017 </a:t>
            </a:r>
            <a:r>
              <a:rPr lang="en-US" altLang="en-US" dirty="0" err="1"/>
              <a:t>openEHR</a:t>
            </a:r>
            <a:r>
              <a:rPr lang="en-US" altLang="en-US" dirty="0"/>
              <a:t> Foundation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9.</a:t>
            </a:r>
            <a:fld id="{A07B684D-090E-4CBA-9E2E-B417074A2B7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5BD4B-069F-4784-BF72-C07C1272AE76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Copyright 2017 </a:t>
            </a:r>
            <a:r>
              <a:rPr lang="en-US" altLang="en-US" dirty="0" err="1"/>
              <a:t>openEHR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9.</a:t>
            </a:r>
            <a:fld id="{B81155DA-E501-48A1-BFFF-BD2EC86249D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2948C-5C00-48E2-AF00-FE3F7473A8F8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Copyright 2017 </a:t>
            </a:r>
            <a:r>
              <a:rPr lang="en-US" altLang="en-US" dirty="0" err="1"/>
              <a:t>openEHR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9.</a:t>
            </a:r>
            <a:fld id="{108C22A8-B74B-438E-B10E-3D16E9E8973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B8E5-2C96-45EF-B9F9-4F387C5149E7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Copyright 2015 </a:t>
            </a:r>
            <a:r>
              <a:rPr lang="en-US" altLang="en-US" dirty="0" err="1"/>
              <a:t>openEHR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9.</a:t>
            </a:r>
            <a:fld id="{C6B24C78-8910-4712-8C46-A3D2138D5D1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91E0-6AC7-4E93-B58F-0DB795C620E8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Copyright 2017 </a:t>
            </a:r>
            <a:r>
              <a:rPr lang="en-US" altLang="en-US" dirty="0" err="1"/>
              <a:t>openEHR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9.</a:t>
            </a:r>
            <a:fld id="{89B555C5-BEE9-4830-B08F-137223925D9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7848863-2067-499E-9C57-985F9B99BDFB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Copyright 2017 </a:t>
            </a:r>
            <a:r>
              <a:rPr lang="en-US" altLang="en-US" dirty="0" err="1"/>
              <a:t>openEHR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9.</a:t>
            </a:r>
            <a:fld id="{DBF6D21E-EA22-4859-9A1F-FE85ECA96C7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B05ADC-F568-4678-8EF8-05F008490BD8}" type="datetime1">
              <a:rPr lang="en-US" smtClean="0">
                <a:solidFill>
                  <a:schemeClr val="tx1"/>
                </a:solidFill>
              </a:rPr>
              <a:pPr/>
              <a:t>3/26/2020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altLang="en-US" dirty="0"/>
              <a:t>Copyright 2017 </a:t>
            </a:r>
            <a:r>
              <a:rPr lang="en-US" altLang="en-US" dirty="0" err="1"/>
              <a:t>openEHR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en-US"/>
          </a:p>
          <a:p>
            <a:r>
              <a:rPr lang="en-US" altLang="en-US"/>
              <a:t>9.</a:t>
            </a:r>
            <a:fld id="{ED2EB58F-1581-41E1-94BF-4CD61A54593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28E0A5-3157-4457-B16F-701CA87BE493}" type="datetime1">
              <a:rPr lang="en-US" smtClean="0"/>
              <a:pPr/>
              <a:t>3/26/2020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995936" y="6407944"/>
            <a:ext cx="273481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altLang="en-US" dirty="0"/>
              <a:t>Copyright 2017 </a:t>
            </a:r>
            <a:r>
              <a:rPr lang="en-US" altLang="en-US" dirty="0" err="1"/>
              <a:t>openEHR</a:t>
            </a:r>
            <a:r>
              <a:rPr lang="en-US" altLang="en-US" dirty="0"/>
              <a:t> Foundation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endParaRPr lang="en-US" altLang="en-US"/>
          </a:p>
          <a:p>
            <a:r>
              <a:rPr lang="en-US" altLang="en-US"/>
              <a:t>9.</a:t>
            </a:r>
            <a:fld id="{6CD54BC0-F2F1-4F05-9884-9855AD75CE1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17" name="Picture 16" descr="logo-openehr_457x165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6370550"/>
            <a:ext cx="1763688" cy="5891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-openehr_457x16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8448" y="5912119"/>
            <a:ext cx="3240360" cy="1082433"/>
          </a:xfrm>
          <a:prstGeom prst="rect">
            <a:avLst/>
          </a:prstGeom>
        </p:spPr>
      </p:pic>
      <p:sp>
        <p:nvSpPr>
          <p:cNvPr id="11" name="Footer Placeholder 2"/>
          <p:cNvSpPr txBox="1">
            <a:spLocks/>
          </p:cNvSpPr>
          <p:nvPr/>
        </p:nvSpPr>
        <p:spPr>
          <a:xfrm>
            <a:off x="2916559" y="6453336"/>
            <a:ext cx="2662809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0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altLang="en-US" dirty="0"/>
              <a:t>Copyright 2019 </a:t>
            </a:r>
            <a:r>
              <a:rPr lang="en-US" altLang="en-US" dirty="0" err="1"/>
              <a:t>openEHR</a:t>
            </a:r>
            <a:r>
              <a:rPr lang="en-US" altLang="en-US" dirty="0"/>
              <a:t> Foundation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215175" y="1722608"/>
            <a:ext cx="8352928" cy="858642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</a:pPr>
            <a:r>
              <a:rPr lang="en-GB" sz="4000" dirty="0" err="1">
                <a:effectLst/>
              </a:rPr>
              <a:t>openEHR</a:t>
            </a:r>
            <a:r>
              <a:rPr lang="en-GB" sz="4000" dirty="0">
                <a:effectLst/>
              </a:rPr>
              <a:t> Facilities</a:t>
            </a:r>
            <a:endParaRPr lang="en-US" sz="2400" i="1" dirty="0">
              <a:solidFill>
                <a:srgbClr val="0070C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292080" y="3305186"/>
            <a:ext cx="3528392" cy="1117455"/>
          </a:xfrm>
          <a:prstGeom prst="rect">
            <a:avLst/>
          </a:prstGeom>
        </p:spPr>
        <p:txBody>
          <a:bodyPr vert="horz" lIns="45720" rIns="45720">
            <a:normAutofit fontScale="700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fontAlgn="auto"/>
            <a:r>
              <a:rPr lang="en-GB" b="0" dirty="0"/>
              <a:t>Thomas Beale</a:t>
            </a:r>
          </a:p>
          <a:p>
            <a:pPr algn="l" fontAlgn="auto"/>
            <a:r>
              <a:rPr lang="en-GB" sz="1900" b="0" dirty="0" err="1"/>
              <a:t>openEHR</a:t>
            </a:r>
            <a:r>
              <a:rPr lang="en-GB" sz="1900" b="0" dirty="0"/>
              <a:t> Management Board</a:t>
            </a:r>
          </a:p>
          <a:p>
            <a:pPr algn="l" fontAlgn="auto"/>
            <a:r>
              <a:rPr lang="en-GB" sz="1900" b="0" dirty="0"/>
              <a:t>Joint lead, openEHR Specification Program</a:t>
            </a:r>
          </a:p>
          <a:p>
            <a:pPr algn="l" fontAlgn="auto"/>
            <a:r>
              <a:rPr lang="en-GB" sz="1900" b="0" dirty="0"/>
              <a:t>Principal, Ars </a:t>
            </a:r>
            <a:r>
              <a:rPr lang="en-GB" sz="1900" b="0" dirty="0" err="1"/>
              <a:t>Semantica</a:t>
            </a:r>
            <a:endParaRPr lang="en-GB" sz="1900" b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7B8582-F1C5-40CB-8ABD-36AB8F61BC83}"/>
              </a:ext>
            </a:extLst>
          </p:cNvPr>
          <p:cNvSpPr txBox="1"/>
          <p:nvPr/>
        </p:nvSpPr>
        <p:spPr>
          <a:xfrm>
            <a:off x="1403648" y="172132"/>
            <a:ext cx="59634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Stockholm Seminar 26 Mar 2020: </a:t>
            </a:r>
            <a:br>
              <a:rPr lang="en-GB" sz="2400" dirty="0"/>
            </a:br>
            <a:r>
              <a:rPr lang="en-GB" sz="2400" dirty="0">
                <a:solidFill>
                  <a:srgbClr val="0070C0"/>
                </a:solidFill>
              </a:rPr>
              <a:t>Practical tools and methods for </a:t>
            </a:r>
          </a:p>
          <a:p>
            <a:r>
              <a:rPr lang="en-GB" sz="2400" dirty="0">
                <a:solidFill>
                  <a:srgbClr val="0070C0"/>
                </a:solidFill>
              </a:rPr>
              <a:t>CDS and Process support in healthcare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4A0476A-F837-4DAD-BA7A-E20F3FB792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3028885"/>
            <a:ext cx="4974223" cy="15830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0C322-74BB-4D96-A97C-F7487175D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Copyright 2019 </a:t>
            </a:r>
            <a:r>
              <a:rPr lang="en-US" altLang="en-US" dirty="0" err="1"/>
              <a:t>openEHR</a:t>
            </a:r>
            <a:r>
              <a:rPr lang="en-US" altLang="en-US" dirty="0"/>
              <a:t> Foundation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7E50885-317B-4E1B-A0CF-E21EEA257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err="1"/>
              <a:t>openEHR</a:t>
            </a:r>
            <a:r>
              <a:rPr lang="en-GB" sz="3200" dirty="0"/>
              <a:t> facilities for clinical process</a:t>
            </a: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16703062-8366-4400-83CD-0297C5A21C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56826"/>
            <a:ext cx="5629275" cy="3028950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C2FB4B1D-DCD2-4A52-B067-3C1E4796DC99}"/>
              </a:ext>
            </a:extLst>
          </p:cNvPr>
          <p:cNvGrpSpPr/>
          <p:nvPr/>
        </p:nvGrpSpPr>
        <p:grpSpPr>
          <a:xfrm>
            <a:off x="1733125" y="1026153"/>
            <a:ext cx="1729961" cy="2273140"/>
            <a:chOff x="2806919" y="1083852"/>
            <a:chExt cx="1729961" cy="2273140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BA8E64B7-70CA-49C8-83F9-86C4091B6911}"/>
                </a:ext>
              </a:extLst>
            </p:cNvPr>
            <p:cNvCxnSpPr/>
            <p:nvPr/>
          </p:nvCxnSpPr>
          <p:spPr>
            <a:xfrm>
              <a:off x="3635896" y="1412776"/>
              <a:ext cx="72008" cy="1944216"/>
            </a:xfrm>
            <a:prstGeom prst="straightConnector1">
              <a:avLst/>
            </a:prstGeom>
            <a:ln w="38100">
              <a:solidFill>
                <a:srgbClr val="FF99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35DA506-0449-49C6-BC8D-DBC8B6D6A1D5}"/>
                </a:ext>
              </a:extLst>
            </p:cNvPr>
            <p:cNvSpPr txBox="1"/>
            <p:nvPr/>
          </p:nvSpPr>
          <p:spPr>
            <a:xfrm>
              <a:off x="2806919" y="1083852"/>
              <a:ext cx="17299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Orders+Actions</a:t>
              </a:r>
              <a:endParaRPr lang="en-GB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3AF11FB-8971-4394-A02A-AA5C3658BD21}"/>
              </a:ext>
            </a:extLst>
          </p:cNvPr>
          <p:cNvGrpSpPr/>
          <p:nvPr/>
        </p:nvGrpSpPr>
        <p:grpSpPr>
          <a:xfrm>
            <a:off x="3714230" y="1026153"/>
            <a:ext cx="617477" cy="2201132"/>
            <a:chOff x="4788024" y="1083852"/>
            <a:chExt cx="617477" cy="2201132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11F15D3-04A9-4E7E-A0E7-D46B5FC67DBA}"/>
                </a:ext>
              </a:extLst>
            </p:cNvPr>
            <p:cNvCxnSpPr>
              <a:cxnSpLocks/>
              <a:stCxn id="16" idx="2"/>
            </p:cNvCxnSpPr>
            <p:nvPr/>
          </p:nvCxnSpPr>
          <p:spPr>
            <a:xfrm flipH="1">
              <a:off x="4987373" y="1422406"/>
              <a:ext cx="109390" cy="1862578"/>
            </a:xfrm>
            <a:prstGeom prst="straightConnector1">
              <a:avLst/>
            </a:prstGeom>
            <a:ln w="38100">
              <a:solidFill>
                <a:srgbClr val="FF99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A657F21-E2FB-4216-A4FD-4EE20DFED73E}"/>
                </a:ext>
              </a:extLst>
            </p:cNvPr>
            <p:cNvSpPr txBox="1"/>
            <p:nvPr/>
          </p:nvSpPr>
          <p:spPr>
            <a:xfrm>
              <a:off x="4788024" y="1083852"/>
              <a:ext cx="6174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GDL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511BD18-2E42-410F-8433-7F0414DC362C}"/>
              </a:ext>
            </a:extLst>
          </p:cNvPr>
          <p:cNvGrpSpPr/>
          <p:nvPr/>
        </p:nvGrpSpPr>
        <p:grpSpPr>
          <a:xfrm>
            <a:off x="3426198" y="4089074"/>
            <a:ext cx="1559209" cy="1528936"/>
            <a:chOff x="4499992" y="4146773"/>
            <a:chExt cx="1559209" cy="1528936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E4E9143-C16D-400A-B666-570B1EB8CB4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881885" y="4146773"/>
              <a:ext cx="160183" cy="1226443"/>
            </a:xfrm>
            <a:prstGeom prst="straightConnector1">
              <a:avLst/>
            </a:prstGeom>
            <a:ln w="38100">
              <a:solidFill>
                <a:srgbClr val="FF99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EF1CCC4-EB04-45DC-A6B6-FB4833BCC7CE}"/>
                </a:ext>
              </a:extLst>
            </p:cNvPr>
            <p:cNvSpPr txBox="1"/>
            <p:nvPr/>
          </p:nvSpPr>
          <p:spPr>
            <a:xfrm>
              <a:off x="4499992" y="5337155"/>
              <a:ext cx="15592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Task Planning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1B711D4-66E7-467B-A143-3051FA8A17F9}"/>
              </a:ext>
            </a:extLst>
          </p:cNvPr>
          <p:cNvGrpSpPr/>
          <p:nvPr/>
        </p:nvGrpSpPr>
        <p:grpSpPr>
          <a:xfrm>
            <a:off x="146354" y="4235397"/>
            <a:ext cx="1951175" cy="1434885"/>
            <a:chOff x="1220148" y="4293096"/>
            <a:chExt cx="1951175" cy="1434885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03457373-B4B8-4FAC-BE14-5EB0110C5F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5736" y="4293096"/>
              <a:ext cx="278347" cy="864096"/>
            </a:xfrm>
            <a:prstGeom prst="straightConnector1">
              <a:avLst/>
            </a:prstGeom>
            <a:ln w="38100">
              <a:solidFill>
                <a:srgbClr val="FF99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51B4AB4-1704-4B5C-A8CA-96917AA917CA}"/>
                </a:ext>
              </a:extLst>
            </p:cNvPr>
            <p:cNvSpPr txBox="1"/>
            <p:nvPr/>
          </p:nvSpPr>
          <p:spPr>
            <a:xfrm>
              <a:off x="1220148" y="5143206"/>
              <a:ext cx="195117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Expression Lang, </a:t>
              </a:r>
            </a:p>
            <a:p>
              <a:r>
                <a:rPr lang="en-GB" dirty="0"/>
                <a:t>meta-model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CDFBE06-E154-458C-BF6F-7042875A4AB5}"/>
              </a:ext>
            </a:extLst>
          </p:cNvPr>
          <p:cNvGrpSpPr/>
          <p:nvPr/>
        </p:nvGrpSpPr>
        <p:grpSpPr>
          <a:xfrm>
            <a:off x="6588224" y="2014670"/>
            <a:ext cx="2486025" cy="2074404"/>
            <a:chOff x="6588224" y="2014670"/>
            <a:chExt cx="2486025" cy="2074404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D1813AA3-A632-47DA-911E-1E9E9F268F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88224" y="2014670"/>
              <a:ext cx="2486025" cy="381000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DBCCCD03-CB9C-4C9C-8347-E8A818F310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76256" y="2754560"/>
              <a:ext cx="1686779" cy="314561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F753B6FC-C161-456B-80BC-11B4044ED0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70582" y="3331780"/>
              <a:ext cx="1498126" cy="7572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8002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BBBE95-0B68-457E-AC39-150BC9AC3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Making paper guidelines (PDF, HTML, …), order sets, care pathways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… computable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So they become part of the operational care delivery workplace for professionals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/>
              <a:t>And also become ‘real’ for patients (via apps).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0C322-74BB-4D96-A97C-F7487175D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Copyright 2019 </a:t>
            </a:r>
            <a:r>
              <a:rPr lang="en-US" altLang="en-US" dirty="0" err="1"/>
              <a:t>openEHR</a:t>
            </a:r>
            <a:r>
              <a:rPr lang="en-US" altLang="en-US" dirty="0"/>
              <a:t> Foundation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7E50885-317B-4E1B-A0CF-E21EEA257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Main challenge</a:t>
            </a:r>
          </a:p>
        </p:txBody>
      </p:sp>
    </p:spTree>
    <p:extLst>
      <p:ext uri="{BB962C8B-B14F-4D97-AF65-F5344CB8AC3E}">
        <p14:creationId xmlns:p14="http://schemas.microsoft.com/office/powerpoint/2010/main" val="54642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BBBE95-0B68-457E-AC39-150BC9AC3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Basic prescribe &amp; administer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>
                <a:solidFill>
                  <a:srgbClr val="0000FF"/>
                </a:solidFill>
                <a:sym typeface="Wingdings" panose="05000000000000000000" pitchFamily="2" charset="2"/>
              </a:rPr>
              <a:t>std </a:t>
            </a:r>
            <a:r>
              <a:rPr lang="en-GB" dirty="0" err="1">
                <a:solidFill>
                  <a:srgbClr val="0000FF"/>
                </a:solidFill>
                <a:sym typeface="Wingdings" panose="05000000000000000000" pitchFamily="2" charset="2"/>
              </a:rPr>
              <a:t>openEHR</a:t>
            </a:r>
            <a:r>
              <a:rPr lang="en-GB" dirty="0">
                <a:solidFill>
                  <a:srgbClr val="0000FF"/>
                </a:solidFill>
                <a:sym typeface="Wingdings" panose="05000000000000000000" pitchFamily="2" charset="2"/>
              </a:rPr>
              <a:t> EHR model (Instruction, Action)</a:t>
            </a:r>
            <a:endParaRPr lang="en-GB" dirty="0">
              <a:solidFill>
                <a:srgbClr val="0000FF"/>
              </a:solidFill>
            </a:endParaRPr>
          </a:p>
          <a:p>
            <a:r>
              <a:rPr lang="en-GB" dirty="0"/>
              <a:t>CDS to enable docs to use guidelines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>
                <a:solidFill>
                  <a:srgbClr val="0000FF"/>
                </a:solidFill>
                <a:sym typeface="Wingdings" panose="05000000000000000000" pitchFamily="2" charset="2"/>
              </a:rPr>
              <a:t>GDL</a:t>
            </a:r>
          </a:p>
          <a:p>
            <a:r>
              <a:rPr lang="en-GB" dirty="0">
                <a:sym typeface="Wingdings" panose="05000000000000000000" pitchFamily="2" charset="2"/>
              </a:rPr>
              <a:t>Risk analysis over patient base using GL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>
                <a:solidFill>
                  <a:srgbClr val="0000FF"/>
                </a:solidFill>
                <a:sym typeface="Wingdings" panose="05000000000000000000" pitchFamily="2" charset="2"/>
              </a:rPr>
              <a:t>GDL</a:t>
            </a:r>
          </a:p>
          <a:p>
            <a:r>
              <a:rPr lang="en-GB" dirty="0">
                <a:sym typeface="Wingdings" panose="05000000000000000000" pitchFamily="2" charset="2"/>
              </a:rPr>
              <a:t>Care pathways – tracking (e.g. diabetic patients), plan-based care (obstetric), administration (chemo), complex &amp; team-based (ARDS, sepsis)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>
                <a:solidFill>
                  <a:srgbClr val="0000FF"/>
                </a:solidFill>
                <a:sym typeface="Wingdings" panose="05000000000000000000" pitchFamily="2" charset="2"/>
              </a:rPr>
              <a:t>Task Planning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0C322-74BB-4D96-A97C-F7487175D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Copyright 2019 </a:t>
            </a:r>
            <a:r>
              <a:rPr lang="en-US" altLang="en-US" dirty="0" err="1"/>
              <a:t>openEHR</a:t>
            </a:r>
            <a:r>
              <a:rPr lang="en-US" altLang="en-US" dirty="0"/>
              <a:t> Foundation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7E50885-317B-4E1B-A0CF-E21EEA257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Scenarios</a:t>
            </a:r>
          </a:p>
        </p:txBody>
      </p:sp>
    </p:spTree>
    <p:extLst>
      <p:ext uri="{BB962C8B-B14F-4D97-AF65-F5344CB8AC3E}">
        <p14:creationId xmlns:p14="http://schemas.microsoft.com/office/powerpoint/2010/main" val="106402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729467-68C9-4A1F-B737-AD323599C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2017 openEHR Foundation</a:t>
            </a:r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320B6C-4CA7-4F7B-AA30-E70290B50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6348259" cy="52049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98F9676-BC98-446E-AA5D-2A4C7612B87C}"/>
              </a:ext>
            </a:extLst>
          </p:cNvPr>
          <p:cNvSpPr txBox="1"/>
          <p:nvPr/>
        </p:nvSpPr>
        <p:spPr>
          <a:xfrm>
            <a:off x="6671787" y="908720"/>
            <a:ext cx="206819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Part of a 20-page</a:t>
            </a:r>
          </a:p>
          <a:p>
            <a:r>
              <a:rPr lang="en-GB" dirty="0"/>
              <a:t>guideline for acute </a:t>
            </a:r>
          </a:p>
          <a:p>
            <a:r>
              <a:rPr lang="en-GB" dirty="0"/>
              <a:t>ischaemic stroke, </a:t>
            </a:r>
          </a:p>
          <a:p>
            <a:r>
              <a:rPr lang="en-GB" dirty="0"/>
              <a:t>7 performers</a:t>
            </a:r>
          </a:p>
          <a:p>
            <a:r>
              <a:rPr lang="en-GB" dirty="0"/>
              <a:t>(Intermountain HC)</a:t>
            </a:r>
          </a:p>
          <a:p>
            <a:endParaRPr lang="en-GB" dirty="0"/>
          </a:p>
          <a:p>
            <a:r>
              <a:rPr lang="en-GB" dirty="0"/>
              <a:t>Humans need help</a:t>
            </a:r>
          </a:p>
          <a:p>
            <a:r>
              <a:rPr lang="en-GB" dirty="0"/>
              <a:t>to follow this </a:t>
            </a:r>
          </a:p>
          <a:p>
            <a:r>
              <a:rPr lang="en-GB" dirty="0"/>
              <a:t>properly</a:t>
            </a:r>
          </a:p>
        </p:txBody>
      </p:sp>
    </p:spTree>
    <p:extLst>
      <p:ext uri="{BB962C8B-B14F-4D97-AF65-F5344CB8AC3E}">
        <p14:creationId xmlns:p14="http://schemas.microsoft.com/office/powerpoint/2010/main" val="3565759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BDD128-D521-4B48-A85B-0A1E02CC7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2017 openEHR Foundation</a:t>
            </a:r>
            <a:endParaRPr lang="en-US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987B634-EF54-40EB-936B-C7B3F7C4D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GDL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333C96-DA7D-41AC-8306-9F3C506846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827859"/>
            <a:ext cx="6553200" cy="603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800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D90FEC-5870-40DE-B1B3-6EABAB636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2017 openEHR Foundation</a:t>
            </a:r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316E57-03FB-4045-A1BF-CDFCA3A86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4739"/>
            <a:ext cx="9144000" cy="62285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F956A4-5566-400E-BF37-D30510B89CE5}"/>
              </a:ext>
            </a:extLst>
          </p:cNvPr>
          <p:cNvSpPr txBox="1"/>
          <p:nvPr/>
        </p:nvSpPr>
        <p:spPr>
          <a:xfrm>
            <a:off x="4067944" y="1484784"/>
            <a:ext cx="48510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Example: outpatient eye clinic encounter (DIPS)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834438-EA47-44FC-86DF-84DEAF43BA23}"/>
              </a:ext>
            </a:extLst>
          </p:cNvPr>
          <p:cNvSpPr txBox="1"/>
          <p:nvPr/>
        </p:nvSpPr>
        <p:spPr>
          <a:xfrm>
            <a:off x="4139952" y="0"/>
            <a:ext cx="4319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Task Planning</a:t>
            </a:r>
          </a:p>
        </p:txBody>
      </p:sp>
    </p:spTree>
    <p:extLst>
      <p:ext uri="{BB962C8B-B14F-4D97-AF65-F5344CB8AC3E}">
        <p14:creationId xmlns:p14="http://schemas.microsoft.com/office/powerpoint/2010/main" val="3342202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11960" y="6407944"/>
            <a:ext cx="2518793" cy="365125"/>
          </a:xfrm>
        </p:spPr>
        <p:txBody>
          <a:bodyPr/>
          <a:lstStyle/>
          <a:p>
            <a:r>
              <a:rPr lang="en-US" altLang="en-US" dirty="0"/>
              <a:t>Copyright 2019 </a:t>
            </a:r>
            <a:r>
              <a:rPr lang="en-US" altLang="en-US" dirty="0" err="1"/>
              <a:t>openEHR</a:t>
            </a:r>
            <a:r>
              <a:rPr lang="en-US" altLang="en-US" dirty="0"/>
              <a:t> Foundation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F05842-7DCE-4F64-A2F9-9094F4DE2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1123950"/>
            <a:ext cx="803910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070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openEhrReferenceModel</Template>
  <TotalTime>25756</TotalTime>
  <Words>226</Words>
  <Application>Microsoft Office PowerPoint</Application>
  <PresentationFormat>On-screen Show (4:3)</PresentationFormat>
  <Paragraphs>52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Lucida Sans Unicode</vt:lpstr>
      <vt:lpstr>Verdana</vt:lpstr>
      <vt:lpstr>Wingdings 2</vt:lpstr>
      <vt:lpstr>Wingdings 3</vt:lpstr>
      <vt:lpstr>Concourse</vt:lpstr>
      <vt:lpstr>PowerPoint Presentation</vt:lpstr>
      <vt:lpstr>openEHR facilities for clinical process</vt:lpstr>
      <vt:lpstr>Main challenge</vt:lpstr>
      <vt:lpstr>Scenarios</vt:lpstr>
      <vt:lpstr>PowerPoint Presentation</vt:lpstr>
      <vt:lpstr>GDL</vt:lpstr>
      <vt:lpstr>PowerPoint Presentation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openEHR: a healthcare computing platform for the future</dc:title>
  <dc:creator>Sam Heard</dc:creator>
  <cp:lastModifiedBy>Thomas Beale</cp:lastModifiedBy>
  <cp:revision>517</cp:revision>
  <dcterms:created xsi:type="dcterms:W3CDTF">2006-08-07T05:23:58Z</dcterms:created>
  <dcterms:modified xsi:type="dcterms:W3CDTF">2020-03-26T12:16:44Z</dcterms:modified>
</cp:coreProperties>
</file>