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56" r:id="rId2"/>
    <p:sldId id="58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5691D"/>
    <a:srgbClr val="FFFFCC"/>
    <a:srgbClr val="FF9900"/>
    <a:srgbClr val="FF00FF"/>
    <a:srgbClr val="F0E6B6"/>
    <a:srgbClr val="76B531"/>
    <a:srgbClr val="0033CC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63" autoAdjust="0"/>
    <p:restoredTop sz="94656" autoAdjust="0"/>
  </p:normalViewPr>
  <p:slideViewPr>
    <p:cSldViewPr>
      <p:cViewPr varScale="1">
        <p:scale>
          <a:sx n="88" d="100"/>
          <a:sy n="88" d="100"/>
        </p:scale>
        <p:origin x="828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0"/>
    </p:cViewPr>
  </p:sorterViewPr>
  <p:notesViewPr>
    <p:cSldViewPr>
      <p:cViewPr varScale="1">
        <p:scale>
          <a:sx n="63" d="100"/>
          <a:sy n="63" d="100"/>
        </p:scale>
        <p:origin x="-2454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5FB5A5B-E2BB-4ED6-A2F9-45A4568354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68BDF-49CE-4995-BC32-6CCEBB2717C9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084F7F-D46C-402A-A63A-74B75CC682B7}" type="datetime1">
              <a:rPr lang="en-US" altLang="en-US" smtClean="0"/>
              <a:pPr/>
              <a:t>3/26/2020</a:t>
            </a:fld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843809" y="6407944"/>
            <a:ext cx="2736304" cy="365125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0CD5-4952-4485-96D2-F3725212C0B7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3483F56B-AD23-4686-85D1-BFC8D7877F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4330-623A-4D33-8CCF-E0782D9B6E4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3BD48242-FDEF-4C7B-80F7-98D9F173A1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688-D5A5-4424-B8A7-D3A74DB9866D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CC398196-1D98-478D-A662-CF51F304517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rtlCol="0"/>
          <a:lstStyle/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872D-C4F7-4825-8295-139F09A3E4DF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A07B684D-090E-4CBA-9E2E-B417074A2B7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BD4B-069F-4784-BF72-C07C1272AE76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B81155DA-E501-48A1-BFFF-BD2EC86249D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948C-5C00-48E2-AF00-FE3F7473A8F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108C22A8-B74B-438E-B10E-3D16E9E897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B8E5-2C96-45EF-B9F9-4F387C5149E7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2015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C6B24C78-8910-4712-8C46-A3D2138D5D1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E0-6AC7-4E93-B58F-0DB795C620E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89B555C5-BEE9-4830-B08F-137223925D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7848863-2067-499E-9C57-985F9B99BDF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DBF6D21E-EA22-4859-9A1F-FE85ECA96C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B05ADC-F568-4678-8EF8-05F008490BD8}" type="datetime1">
              <a:rPr lang="en-US" smtClean="0">
                <a:solidFill>
                  <a:schemeClr val="tx1"/>
                </a:solidFill>
              </a:rPr>
              <a:pPr/>
              <a:t>3/26/2020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  <a:p>
            <a:r>
              <a:rPr lang="en-US" altLang="en-US"/>
              <a:t>9.</a:t>
            </a:r>
            <a:fld id="{ED2EB58F-1581-41E1-94BF-4CD61A54593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28E0A5-3157-4457-B16F-701CA87BE493}" type="datetime1">
              <a:rPr lang="en-US" smtClean="0"/>
              <a:pPr/>
              <a:t>3/26/2020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995936" y="6407944"/>
            <a:ext cx="273481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  <a:p>
            <a:r>
              <a:rPr lang="en-US" altLang="en-US"/>
              <a:t>9.</a:t>
            </a:r>
            <a:fld id="{6CD54BC0-F2F1-4F05-9884-9855AD75CE1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7" name="Picture 16" descr="logo-openehr_457x165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6370550"/>
            <a:ext cx="1763688" cy="5891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-openehr_457x16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8448" y="5912119"/>
            <a:ext cx="3240360" cy="1082433"/>
          </a:xfrm>
          <a:prstGeom prst="rect">
            <a:avLst/>
          </a:prstGeom>
        </p:spPr>
      </p:pic>
      <p:sp>
        <p:nvSpPr>
          <p:cNvPr id="11" name="Footer Placeholder 2"/>
          <p:cNvSpPr txBox="1">
            <a:spLocks/>
          </p:cNvSpPr>
          <p:nvPr/>
        </p:nvSpPr>
        <p:spPr>
          <a:xfrm>
            <a:off x="2916559" y="6453336"/>
            <a:ext cx="2662809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0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altLang="en-US" dirty="0"/>
              <a:t>Copyright 2019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5175" y="1722608"/>
            <a:ext cx="8352928" cy="858642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en-GB" sz="4000" dirty="0" err="1">
                <a:effectLst/>
              </a:rPr>
              <a:t>openEHR</a:t>
            </a:r>
            <a:r>
              <a:rPr lang="en-GB" sz="4000" dirty="0">
                <a:effectLst/>
              </a:rPr>
              <a:t> Roadmap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292080" y="3305186"/>
            <a:ext cx="3528392" cy="1117455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/>
            <a:r>
              <a:rPr lang="en-GB" b="0" dirty="0"/>
              <a:t>Thomas Beale</a:t>
            </a:r>
          </a:p>
          <a:p>
            <a:pPr algn="l" fontAlgn="auto"/>
            <a:r>
              <a:rPr lang="en-GB" sz="1900" b="0" dirty="0" err="1"/>
              <a:t>openEHR</a:t>
            </a:r>
            <a:r>
              <a:rPr lang="en-GB" sz="1900" b="0" dirty="0"/>
              <a:t> Management Board</a:t>
            </a:r>
          </a:p>
          <a:p>
            <a:pPr algn="l" fontAlgn="auto"/>
            <a:r>
              <a:rPr lang="en-GB" sz="1900" b="0" dirty="0"/>
              <a:t>Joint lead, openEHR Specification Program</a:t>
            </a:r>
          </a:p>
          <a:p>
            <a:pPr algn="l" fontAlgn="auto"/>
            <a:r>
              <a:rPr lang="en-GB" sz="1900" b="0" dirty="0"/>
              <a:t>Principal, Ars </a:t>
            </a:r>
            <a:r>
              <a:rPr lang="en-GB" sz="1900" b="0" dirty="0" err="1"/>
              <a:t>Semantica</a:t>
            </a:r>
            <a:endParaRPr lang="en-GB" sz="1900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7B8582-F1C5-40CB-8ABD-36AB8F61BC83}"/>
              </a:ext>
            </a:extLst>
          </p:cNvPr>
          <p:cNvSpPr txBox="1"/>
          <p:nvPr/>
        </p:nvSpPr>
        <p:spPr>
          <a:xfrm>
            <a:off x="1403648" y="172132"/>
            <a:ext cx="59634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Stockholm Seminar 26 Mar 2020: </a:t>
            </a:r>
            <a:br>
              <a:rPr lang="en-GB" sz="2400" dirty="0"/>
            </a:br>
            <a:r>
              <a:rPr lang="en-GB" sz="2400" dirty="0">
                <a:solidFill>
                  <a:srgbClr val="0070C0"/>
                </a:solidFill>
              </a:rPr>
              <a:t>Practical tools and methods for </a:t>
            </a:r>
          </a:p>
          <a:p>
            <a:r>
              <a:rPr lang="en-GB" sz="2400" dirty="0">
                <a:solidFill>
                  <a:srgbClr val="0070C0"/>
                </a:solidFill>
              </a:rPr>
              <a:t>CDS and Process support in healthcare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4A0476A-F837-4DAD-BA7A-E20F3FB792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028885"/>
            <a:ext cx="4974223" cy="15830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E77A7-7249-407A-9D63-05B35E61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2020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A606EB5-3FAA-4573-BFA4-5308EC07561F}"/>
              </a:ext>
            </a:extLst>
          </p:cNvPr>
          <p:cNvGrpSpPr/>
          <p:nvPr/>
        </p:nvGrpSpPr>
        <p:grpSpPr>
          <a:xfrm>
            <a:off x="79719" y="116632"/>
            <a:ext cx="6895459" cy="1962150"/>
            <a:chOff x="79719" y="631461"/>
            <a:chExt cx="6895459" cy="19621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8A5D9CD-7864-4B34-9B3F-FF53D16B5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4903" y="631461"/>
              <a:ext cx="6010275" cy="196215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385ACE5-3C3F-4DEC-BE8E-28623BFEB7F1}"/>
                </a:ext>
              </a:extLst>
            </p:cNvPr>
            <p:cNvSpPr txBox="1"/>
            <p:nvPr/>
          </p:nvSpPr>
          <p:spPr>
            <a:xfrm>
              <a:off x="79719" y="901426"/>
              <a:ext cx="129073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2060"/>
                  </a:solidFill>
                </a:rPr>
                <a:t>Task</a:t>
              </a:r>
            </a:p>
            <a:p>
              <a:r>
                <a:rPr lang="en-GB" dirty="0">
                  <a:solidFill>
                    <a:srgbClr val="002060"/>
                  </a:solidFill>
                </a:rPr>
                <a:t>Planning</a:t>
              </a:r>
            </a:p>
            <a:p>
              <a:r>
                <a:rPr lang="en-GB" b="0" dirty="0">
                  <a:solidFill>
                    <a:srgbClr val="002060"/>
                  </a:solidFill>
                </a:rPr>
                <a:t>(exceptions,</a:t>
              </a:r>
            </a:p>
            <a:p>
              <a:r>
                <a:rPr lang="en-GB" b="0" dirty="0">
                  <a:solidFill>
                    <a:srgbClr val="002060"/>
                  </a:solidFill>
                </a:rPr>
                <a:t>ad hoc,</a:t>
              </a:r>
            </a:p>
            <a:p>
              <a:r>
                <a:rPr lang="en-GB" b="0" dirty="0">
                  <a:solidFill>
                    <a:srgbClr val="002060"/>
                  </a:solidFill>
                </a:rPr>
                <a:t>Costing)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7A5257-1FFF-44B6-B382-488BC79EAF3C}"/>
              </a:ext>
            </a:extLst>
          </p:cNvPr>
          <p:cNvGrpSpPr/>
          <p:nvPr/>
        </p:nvGrpSpPr>
        <p:grpSpPr>
          <a:xfrm>
            <a:off x="251520" y="2203134"/>
            <a:ext cx="3360911" cy="1104900"/>
            <a:chOff x="251520" y="2717963"/>
            <a:chExt cx="3360911" cy="11049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4C5F6B-E3B7-4FB9-BB8F-D9C8D5FDF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4006" y="2717963"/>
              <a:ext cx="2638425" cy="11049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E630C86-B3DC-4DF9-8925-5A90349F9367}"/>
                </a:ext>
              </a:extLst>
            </p:cNvPr>
            <p:cNvSpPr txBox="1"/>
            <p:nvPr/>
          </p:nvSpPr>
          <p:spPr>
            <a:xfrm>
              <a:off x="251520" y="2856164"/>
              <a:ext cx="8691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2060"/>
                  </a:solidFill>
                </a:rPr>
                <a:t>Data</a:t>
              </a:r>
            </a:p>
            <a:p>
              <a:r>
                <a:rPr lang="en-GB" dirty="0">
                  <a:solidFill>
                    <a:srgbClr val="002060"/>
                  </a:solidFill>
                </a:rPr>
                <a:t>‘Proxy’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DFBC02A-1462-4470-8C03-E8972DCA5A3A}"/>
              </a:ext>
            </a:extLst>
          </p:cNvPr>
          <p:cNvGrpSpPr/>
          <p:nvPr/>
        </p:nvGrpSpPr>
        <p:grpSpPr>
          <a:xfrm>
            <a:off x="39644" y="3499287"/>
            <a:ext cx="4356169" cy="2571750"/>
            <a:chOff x="39644" y="4014116"/>
            <a:chExt cx="4356169" cy="257175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7617B4D-2B53-4059-B57F-DB3CD1651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4863" y="4014116"/>
              <a:ext cx="3790950" cy="257175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A0BAE68-965F-457B-85A9-A8F03781E7FC}"/>
                </a:ext>
              </a:extLst>
            </p:cNvPr>
            <p:cNvSpPr txBox="1"/>
            <p:nvPr/>
          </p:nvSpPr>
          <p:spPr>
            <a:xfrm>
              <a:off x="39644" y="4030447"/>
              <a:ext cx="113043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2060"/>
                  </a:solidFill>
                </a:rPr>
                <a:t>Concrete </a:t>
              </a:r>
            </a:p>
            <a:p>
              <a:r>
                <a:rPr lang="en-GB" dirty="0">
                  <a:solidFill>
                    <a:srgbClr val="002060"/>
                  </a:solidFill>
                </a:rPr>
                <a:t>data</a:t>
              </a:r>
            </a:p>
            <a:p>
              <a:r>
                <a:rPr lang="en-GB" dirty="0">
                  <a:solidFill>
                    <a:srgbClr val="002060"/>
                  </a:solidFill>
                </a:rPr>
                <a:t>Access</a:t>
              </a:r>
            </a:p>
            <a:p>
              <a:r>
                <a:rPr lang="en-GB" b="0" dirty="0">
                  <a:solidFill>
                    <a:srgbClr val="002060"/>
                  </a:solidFill>
                </a:rPr>
                <a:t>(AQL++)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F506C67-F010-44D6-BA54-CE481F6A3871}"/>
              </a:ext>
            </a:extLst>
          </p:cNvPr>
          <p:cNvGrpSpPr/>
          <p:nvPr/>
        </p:nvGrpSpPr>
        <p:grpSpPr>
          <a:xfrm>
            <a:off x="3779912" y="2203134"/>
            <a:ext cx="3248025" cy="2087900"/>
            <a:chOff x="3779912" y="2717963"/>
            <a:chExt cx="3248025" cy="20879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3719BCF-E4E0-41B6-AEB7-C7B838B1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79912" y="2717963"/>
              <a:ext cx="3248025" cy="15525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09B25B4-2F3E-45BE-9EC2-26F28DA3A941}"/>
                </a:ext>
              </a:extLst>
            </p:cNvPr>
            <p:cNvSpPr txBox="1"/>
            <p:nvPr/>
          </p:nvSpPr>
          <p:spPr>
            <a:xfrm>
              <a:off x="4127668" y="4221088"/>
              <a:ext cx="26030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2060"/>
                  </a:solidFill>
                </a:rPr>
                <a:t>Guidelines – GDL3</a:t>
              </a:r>
            </a:p>
            <a:p>
              <a:r>
                <a:rPr lang="en-GB" dirty="0">
                  <a:solidFill>
                    <a:srgbClr val="002060"/>
                  </a:solidFill>
                </a:rPr>
                <a:t>“GL Decision Language”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8F17912-69DF-4849-A210-A1937268571E}"/>
              </a:ext>
            </a:extLst>
          </p:cNvPr>
          <p:cNvGrpSpPr/>
          <p:nvPr/>
        </p:nvGrpSpPr>
        <p:grpSpPr>
          <a:xfrm>
            <a:off x="8316416" y="465899"/>
            <a:ext cx="741854" cy="3834528"/>
            <a:chOff x="8316416" y="980728"/>
            <a:chExt cx="741854" cy="383452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2B8AEAC-1A38-4D3A-A039-F2F4B6F924FB}"/>
                </a:ext>
              </a:extLst>
            </p:cNvPr>
            <p:cNvSpPr/>
            <p:nvPr/>
          </p:nvSpPr>
          <p:spPr>
            <a:xfrm>
              <a:off x="8316416" y="980728"/>
              <a:ext cx="720080" cy="64807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app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255B36E-63BD-4335-84A1-A2C0AF475358}"/>
                </a:ext>
              </a:extLst>
            </p:cNvPr>
            <p:cNvSpPr/>
            <p:nvPr/>
          </p:nvSpPr>
          <p:spPr>
            <a:xfrm>
              <a:off x="8329033" y="1772816"/>
              <a:ext cx="720080" cy="64807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app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784D30E1-9C79-4B12-B01A-BF183A661718}"/>
                </a:ext>
              </a:extLst>
            </p:cNvPr>
            <p:cNvSpPr/>
            <p:nvPr/>
          </p:nvSpPr>
          <p:spPr>
            <a:xfrm>
              <a:off x="8325573" y="2573956"/>
              <a:ext cx="720080" cy="64807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app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24556463-D3B2-403B-B4CA-3B68D6C30A6E}"/>
                </a:ext>
              </a:extLst>
            </p:cNvPr>
            <p:cNvSpPr/>
            <p:nvPr/>
          </p:nvSpPr>
          <p:spPr>
            <a:xfrm>
              <a:off x="8338190" y="3366044"/>
              <a:ext cx="720080" cy="64807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app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D0C5EB2-366C-48E5-BD82-D54EC61E5DA4}"/>
                </a:ext>
              </a:extLst>
            </p:cNvPr>
            <p:cNvSpPr/>
            <p:nvPr/>
          </p:nvSpPr>
          <p:spPr>
            <a:xfrm>
              <a:off x="8325573" y="4167184"/>
              <a:ext cx="720080" cy="64807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app</a:t>
              </a:r>
            </a:p>
          </p:txBody>
        </p:sp>
      </p:grp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D754E20B-BC25-4CBF-8763-9E089BF28AAF}"/>
              </a:ext>
            </a:extLst>
          </p:cNvPr>
          <p:cNvSpPr/>
          <p:nvPr/>
        </p:nvSpPr>
        <p:spPr>
          <a:xfrm>
            <a:off x="7135433" y="1032709"/>
            <a:ext cx="1008112" cy="360040"/>
          </a:xfrm>
          <a:prstGeom prst="leftRightArrow">
            <a:avLst/>
          </a:prstGeom>
          <a:solidFill>
            <a:srgbClr val="FFC000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F91FB37-A390-4C25-A948-0C68D57982A6}"/>
              </a:ext>
            </a:extLst>
          </p:cNvPr>
          <p:cNvGrpSpPr/>
          <p:nvPr/>
        </p:nvGrpSpPr>
        <p:grpSpPr>
          <a:xfrm>
            <a:off x="2106429" y="1838572"/>
            <a:ext cx="3247349" cy="1843713"/>
            <a:chOff x="2106429" y="2353401"/>
            <a:chExt cx="3247349" cy="1843713"/>
          </a:xfrm>
        </p:grpSpPr>
        <p:sp>
          <p:nvSpPr>
            <p:cNvPr id="27" name="Arrow: Up-Down 26">
              <a:extLst>
                <a:ext uri="{FF2B5EF4-FFF2-40B4-BE49-F238E27FC236}">
                  <a16:creationId xmlns:a16="http://schemas.microsoft.com/office/drawing/2014/main" id="{3B1969AF-7B42-4230-9063-903B7FFC8661}"/>
                </a:ext>
              </a:extLst>
            </p:cNvPr>
            <p:cNvSpPr/>
            <p:nvPr/>
          </p:nvSpPr>
          <p:spPr>
            <a:xfrm>
              <a:off x="5137754" y="2353401"/>
              <a:ext cx="216024" cy="567021"/>
            </a:xfrm>
            <a:prstGeom prst="upDownArrow">
              <a:avLst>
                <a:gd name="adj1" fmla="val 69258"/>
                <a:gd name="adj2" fmla="val 50000"/>
              </a:avLst>
            </a:prstGeom>
            <a:solidFill>
              <a:srgbClr val="FFC000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row: Up-Down 27">
              <a:extLst>
                <a:ext uri="{FF2B5EF4-FFF2-40B4-BE49-F238E27FC236}">
                  <a16:creationId xmlns:a16="http://schemas.microsoft.com/office/drawing/2014/main" id="{B5F8A588-80A2-4AD7-8FEB-159CCB7511BF}"/>
                </a:ext>
              </a:extLst>
            </p:cNvPr>
            <p:cNvSpPr/>
            <p:nvPr/>
          </p:nvSpPr>
          <p:spPr>
            <a:xfrm>
              <a:off x="2122951" y="2377376"/>
              <a:ext cx="216024" cy="567021"/>
            </a:xfrm>
            <a:prstGeom prst="upDownArrow">
              <a:avLst>
                <a:gd name="adj1" fmla="val 69258"/>
                <a:gd name="adj2" fmla="val 50000"/>
              </a:avLst>
            </a:prstGeom>
            <a:solidFill>
              <a:srgbClr val="FFC000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Arrow: Left-Right 28">
              <a:extLst>
                <a:ext uri="{FF2B5EF4-FFF2-40B4-BE49-F238E27FC236}">
                  <a16:creationId xmlns:a16="http://schemas.microsoft.com/office/drawing/2014/main" id="{98270AEC-DE38-4D5F-ADC8-FCCCEBDB4512}"/>
                </a:ext>
              </a:extLst>
            </p:cNvPr>
            <p:cNvSpPr/>
            <p:nvPr/>
          </p:nvSpPr>
          <p:spPr>
            <a:xfrm>
              <a:off x="3350911" y="3080899"/>
              <a:ext cx="636322" cy="360040"/>
            </a:xfrm>
            <a:prstGeom prst="leftRightArrow">
              <a:avLst/>
            </a:prstGeom>
            <a:solidFill>
              <a:srgbClr val="FFC00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Arrow: Up-Down 29">
              <a:extLst>
                <a:ext uri="{FF2B5EF4-FFF2-40B4-BE49-F238E27FC236}">
                  <a16:creationId xmlns:a16="http://schemas.microsoft.com/office/drawing/2014/main" id="{D1A5C505-DB5A-4583-9FAA-2F929D95194A}"/>
                </a:ext>
              </a:extLst>
            </p:cNvPr>
            <p:cNvSpPr/>
            <p:nvPr/>
          </p:nvSpPr>
          <p:spPr>
            <a:xfrm>
              <a:off x="2106429" y="3630093"/>
              <a:ext cx="216024" cy="567021"/>
            </a:xfrm>
            <a:prstGeom prst="upDownArrow">
              <a:avLst>
                <a:gd name="adj1" fmla="val 69258"/>
                <a:gd name="adj2" fmla="val 50000"/>
              </a:avLst>
            </a:prstGeom>
            <a:solidFill>
              <a:srgbClr val="FFC000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DF238EE-517C-4A8E-9024-1E5947C242E1}"/>
                </a:ext>
              </a:extLst>
            </p:cNvPr>
            <p:cNvSpPr txBox="1"/>
            <p:nvPr/>
          </p:nvSpPr>
          <p:spPr>
            <a:xfrm>
              <a:off x="2677053" y="2491609"/>
              <a:ext cx="19191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2060"/>
                  </a:solidFill>
                </a:rPr>
                <a:t>Integration points</a:t>
              </a: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7B14A2CC-AA36-4032-8017-A6714CA205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950" y="1950458"/>
            <a:ext cx="24860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1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openEhrReferenceModel</Template>
  <TotalTime>25748</TotalTime>
  <Words>79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openEHR: a healthcare computing platform for the future</dc:title>
  <dc:creator>Sam Heard</dc:creator>
  <cp:lastModifiedBy>Thomas Beale</cp:lastModifiedBy>
  <cp:revision>517</cp:revision>
  <dcterms:created xsi:type="dcterms:W3CDTF">2006-08-07T05:23:58Z</dcterms:created>
  <dcterms:modified xsi:type="dcterms:W3CDTF">2020-03-26T12:54:28Z</dcterms:modified>
</cp:coreProperties>
</file>