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8"/>
  </p:notesMasterIdLst>
  <p:handoutMasterIdLst>
    <p:handoutMasterId r:id="rId9"/>
  </p:handoutMasterIdLst>
  <p:sldIdLst>
    <p:sldId id="283" r:id="rId2"/>
    <p:sldId id="271" r:id="rId3"/>
    <p:sldId id="272" r:id="rId4"/>
    <p:sldId id="277" r:id="rId5"/>
    <p:sldId id="280" r:id="rId6"/>
    <p:sldId id="281" r:id="rId7"/>
  </p:sldIdLst>
  <p:sldSz cx="9144000" cy="5143500" type="screen16x9"/>
  <p:notesSz cx="6761163" cy="99425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ndvall Erik" initials="E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>
      <p:cViewPr>
        <p:scale>
          <a:sx n="140" d="100"/>
          <a:sy n="140" d="100"/>
        </p:scale>
        <p:origin x="-84" y="-27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B9F807-7D50-4209-8039-7FAB4CAD6206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6F88EA-0EB8-4C3F-9803-60B51399775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27510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625105-E9B1-49F0-8F7F-870F19998837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text styles</a:t>
            </a:r>
          </a:p>
          <a:p>
            <a:pPr lvl="1"/>
            <a:r>
              <a:rPr lang="en-US" altLang="sv-SE"/>
              <a:t>Second level</a:t>
            </a:r>
          </a:p>
          <a:p>
            <a:pPr lvl="2"/>
            <a:r>
              <a:rPr lang="en-US" altLang="sv-SE"/>
              <a:t>Third level</a:t>
            </a:r>
          </a:p>
          <a:p>
            <a:pPr lvl="3"/>
            <a:r>
              <a:rPr lang="en-US" altLang="sv-SE"/>
              <a:t>Fourth level</a:t>
            </a:r>
          </a:p>
          <a:p>
            <a:pPr lvl="4"/>
            <a:r>
              <a:rPr lang="en-US" altLang="sv-SE"/>
              <a:t>Fifth level</a:t>
            </a:r>
            <a:endParaRPr lang="sv-SE" alt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34054D-EC25-40E6-9B2F-D9E95C360D9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79724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F710D-B810-47FC-88AE-3505BF34E708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17E14-6DDA-439C-AF8B-C1810E1D1CB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4027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8AA66B-74D0-450B-82F4-4F185DF0DA78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308B7-DCBB-4912-8AAA-405D282AB21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9172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789552"/>
            <a:ext cx="2057400" cy="406460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789552"/>
            <a:ext cx="6019800" cy="4064608"/>
          </a:xfrm>
        </p:spPr>
        <p:txBody>
          <a:bodyPr vert="eaVert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614D9F-E0F1-4B5A-B0D3-104381342B4D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40FB2-3F81-4D56-9C41-508A991F3D3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7070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89552"/>
            <a:ext cx="8229600" cy="5940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37624"/>
            <a:ext cx="8229600" cy="340237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2629FD-570C-4719-B892-3B4485E304FD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8AC73-6C33-4D99-8721-B3FDC96C585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8537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865028-3447-4491-A46D-6908EABB6FCC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81BAE-7B63-478D-A295-E57F0CD1939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4831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329612"/>
            <a:ext cx="4038600" cy="326501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329612"/>
            <a:ext cx="4038600" cy="326501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14BD39-9F5E-45D0-BF6B-EBB952E428D7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BF505-93E9-400B-A418-508B4B9318E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7718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383619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869672"/>
            <a:ext cx="4040188" cy="296346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8" y="1383619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8" y="1869672"/>
            <a:ext cx="4041775" cy="296346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F3BC82-5F4D-415F-8C8B-07166DE38F42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F460C-E8B9-4B59-8C9A-22806A82DF7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9939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CB0B67-55D2-4075-B2D1-E5DB81EFAFAF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B7E00-4F35-4829-9D7D-ADF4EEAF5FB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1858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6E42C5-A8CD-4150-BBC6-D252F968F41E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31F61-4A93-4D47-A97B-CBEB17B879F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6415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2" y="789553"/>
            <a:ext cx="3008313" cy="547502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789553"/>
            <a:ext cx="5111750" cy="406579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2" y="1337055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2DBD62-B581-47CA-A944-6ECBB7ED48E6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C7D1D-D189-4574-BA07-AB80F5F30CC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4753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822409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8154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24746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3D8C06-54D2-41C6-8C94-3513127A0D8C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EE6F4-5704-4CC9-86E4-12A7A51C504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1240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7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789386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545431"/>
            <a:ext cx="8229600" cy="329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893469"/>
            <a:ext cx="2133600" cy="147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2182328C-AA73-4857-939D-6C0C5765721A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893469"/>
            <a:ext cx="2895600" cy="147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893469"/>
            <a:ext cx="2133600" cy="147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8719272-693B-4231-A57D-2C4415D382C6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51470"/>
            <a:ext cx="6858001" cy="51435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606" y="2931790"/>
            <a:ext cx="3481898" cy="188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428" y="56629"/>
            <a:ext cx="1471808" cy="282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6066081" y="4786542"/>
            <a:ext cx="3042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https://youtu.be/LaRT7LwZRvI</a:t>
            </a:r>
          </a:p>
        </p:txBody>
      </p:sp>
      <p:sp>
        <p:nvSpPr>
          <p:cNvPr id="7" name="Upp 6"/>
          <p:cNvSpPr/>
          <p:nvPr/>
        </p:nvSpPr>
        <p:spPr>
          <a:xfrm>
            <a:off x="8532440" y="2715766"/>
            <a:ext cx="216024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205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55532" y="615403"/>
            <a:ext cx="4608512" cy="42420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-38540"/>
            <a:ext cx="8229600" cy="594066"/>
          </a:xfrm>
        </p:spPr>
        <p:txBody>
          <a:bodyPr/>
          <a:lstStyle/>
          <a:p>
            <a:r>
              <a:rPr lang="sv-SE" sz="2800" dirty="0" smtClean="0"/>
              <a:t>Sammanhang – Vad ”öppnar” </a:t>
            </a:r>
            <a:r>
              <a:rPr lang="sv-SE" sz="2800" dirty="0" err="1" smtClean="0"/>
              <a:t>openEHR</a:t>
            </a:r>
            <a:r>
              <a:rPr lang="sv-SE" sz="2800" dirty="0" smtClean="0"/>
              <a:t> &amp; varför</a:t>
            </a:r>
            <a:endParaRPr lang="sv-SE" sz="2800" dirty="0"/>
          </a:p>
        </p:txBody>
      </p:sp>
      <p:sp>
        <p:nvSpPr>
          <p:cNvPr id="21" name="Ellips 20"/>
          <p:cNvSpPr/>
          <p:nvPr/>
        </p:nvSpPr>
        <p:spPr>
          <a:xfrm>
            <a:off x="1244026" y="629519"/>
            <a:ext cx="2306972" cy="2306972"/>
          </a:xfrm>
          <a:prstGeom prst="ellipse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rIns="72000" rtlCol="0" anchor="ctr"/>
          <a:lstStyle/>
          <a:p>
            <a:pPr algn="ctr"/>
            <a:r>
              <a:rPr lang="sv-SE" sz="1400" b="1" dirty="0" smtClean="0">
                <a:solidFill>
                  <a:schemeClr val="tx1"/>
                </a:solidFill>
              </a:rPr>
              <a:t>Generellt</a:t>
            </a:r>
          </a:p>
          <a:p>
            <a:pPr algn="ctr"/>
            <a:r>
              <a:rPr lang="sv-SE" sz="1400" b="1" dirty="0" smtClean="0">
                <a:solidFill>
                  <a:schemeClr val="tx1"/>
                </a:solidFill>
              </a:rPr>
              <a:t>applicerbar kunskap:</a:t>
            </a:r>
            <a:endParaRPr lang="sv-SE" sz="1400" b="1" dirty="0">
              <a:solidFill>
                <a:schemeClr val="tx1"/>
              </a:solidFill>
            </a:endParaRPr>
          </a:p>
          <a:p>
            <a:pPr algn="ctr"/>
            <a:r>
              <a:rPr lang="sv-SE" b="1" dirty="0" smtClean="0">
                <a:solidFill>
                  <a:schemeClr val="accent1"/>
                </a:solidFill>
              </a:rPr>
              <a:t>Begreppssystem</a:t>
            </a:r>
          </a:p>
          <a:p>
            <a:pPr algn="ctr"/>
            <a:r>
              <a:rPr lang="sv-SE" sz="1200" b="1" dirty="0" smtClean="0">
                <a:solidFill>
                  <a:schemeClr val="tx1"/>
                </a:solidFill>
              </a:rPr>
              <a:t>Terminologisystem, ontologier, </a:t>
            </a:r>
          </a:p>
          <a:p>
            <a:pPr algn="ctr"/>
            <a:r>
              <a:rPr lang="sv-SE" sz="1200" b="1" dirty="0" smtClean="0">
                <a:solidFill>
                  <a:schemeClr val="tx1"/>
                </a:solidFill>
              </a:rPr>
              <a:t>klassifikationer, t.ex.</a:t>
            </a:r>
            <a:endParaRPr lang="sv-SE" sz="1200" b="1" dirty="0">
              <a:solidFill>
                <a:schemeClr val="tx1"/>
              </a:solidFill>
            </a:endParaRPr>
          </a:p>
          <a:p>
            <a:pPr algn="ctr"/>
            <a:r>
              <a:rPr lang="sv-SE" sz="1200" b="1" dirty="0" smtClean="0">
                <a:solidFill>
                  <a:schemeClr val="tx1"/>
                </a:solidFill>
              </a:rPr>
              <a:t>ICD-10, </a:t>
            </a:r>
            <a:r>
              <a:rPr lang="sv-SE" sz="1200" b="1" dirty="0" err="1" smtClean="0">
                <a:solidFill>
                  <a:schemeClr val="tx1"/>
                </a:solidFill>
              </a:rPr>
              <a:t>Snomed</a:t>
            </a:r>
            <a:r>
              <a:rPr lang="sv-SE" sz="1200" b="1" dirty="0" smtClean="0">
                <a:solidFill>
                  <a:schemeClr val="tx1"/>
                </a:solidFill>
              </a:rPr>
              <a:t> CT</a:t>
            </a:r>
          </a:p>
          <a:p>
            <a:pPr algn="ctr"/>
            <a:r>
              <a:rPr lang="sv-SE" sz="1200" b="1" dirty="0" smtClean="0">
                <a:solidFill>
                  <a:schemeClr val="tx1"/>
                </a:solidFill>
              </a:rPr>
              <a:t>KVÅ, ICF</a:t>
            </a:r>
          </a:p>
          <a:p>
            <a:pPr algn="ctr"/>
            <a:endParaRPr lang="sv-SE" sz="1200" b="1" dirty="0"/>
          </a:p>
        </p:txBody>
      </p:sp>
      <p:sp>
        <p:nvSpPr>
          <p:cNvPr id="22" name="Ellips 21"/>
          <p:cNvSpPr/>
          <p:nvPr/>
        </p:nvSpPr>
        <p:spPr>
          <a:xfrm>
            <a:off x="339413" y="2236011"/>
            <a:ext cx="2306972" cy="2306972"/>
          </a:xfrm>
          <a:prstGeom prst="ellipse">
            <a:avLst/>
          </a:prstGeom>
          <a:solidFill>
            <a:srgbClr val="FF0000">
              <a:alpha val="20000"/>
            </a:srgb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 b="1" dirty="0">
                <a:solidFill>
                  <a:schemeClr val="tx1"/>
                </a:solidFill>
              </a:rPr>
              <a:t>R</a:t>
            </a:r>
            <a:r>
              <a:rPr lang="sv-SE" sz="1300" b="1" dirty="0" smtClean="0">
                <a:solidFill>
                  <a:schemeClr val="tx1"/>
                </a:solidFill>
              </a:rPr>
              <a:t>egel- och statistikbaserade </a:t>
            </a:r>
            <a:r>
              <a:rPr lang="sv-SE" sz="1300" b="1" dirty="0" err="1" smtClean="0">
                <a:solidFill>
                  <a:schemeClr val="tx1"/>
                </a:solidFill>
              </a:rPr>
              <a:t>slutledningsmodeller</a:t>
            </a:r>
            <a:r>
              <a:rPr lang="sv-SE" b="1" dirty="0" err="1" smtClean="0">
                <a:solidFill>
                  <a:schemeClr val="accent2"/>
                </a:solidFill>
              </a:rPr>
              <a:t>Beslutsregler</a:t>
            </a:r>
            <a:endParaRPr lang="sv-SE" b="1" dirty="0">
              <a:solidFill>
                <a:schemeClr val="accent2"/>
              </a:solidFill>
            </a:endParaRPr>
          </a:p>
          <a:p>
            <a:pPr algn="ctr"/>
            <a:r>
              <a:rPr lang="sv-SE" sz="1200" b="1" dirty="0" smtClean="0">
                <a:solidFill>
                  <a:schemeClr val="tx1"/>
                </a:solidFill>
              </a:rPr>
              <a:t>Används i t.ex. beslutsstöd </a:t>
            </a:r>
            <a:r>
              <a:rPr lang="sv-SE" sz="1200" b="1" dirty="0">
                <a:solidFill>
                  <a:schemeClr val="tx1"/>
                </a:solidFill>
              </a:rPr>
              <a:t>och </a:t>
            </a:r>
            <a:r>
              <a:rPr lang="sv-SE" sz="1200" b="1" dirty="0" smtClean="0">
                <a:solidFill>
                  <a:schemeClr val="tx1"/>
                </a:solidFill>
              </a:rPr>
              <a:t>varningssystem  </a:t>
            </a:r>
            <a:endParaRPr lang="sv-SE" sz="1400" b="1" dirty="0">
              <a:solidFill>
                <a:schemeClr val="tx1"/>
              </a:solidFill>
            </a:endParaRPr>
          </a:p>
        </p:txBody>
      </p:sp>
      <p:cxnSp>
        <p:nvCxnSpPr>
          <p:cNvPr id="23" name="Kurva 22"/>
          <p:cNvCxnSpPr>
            <a:stCxn id="22" idx="1"/>
            <a:endCxn id="21" idx="2"/>
          </p:cNvCxnSpPr>
          <p:nvPr/>
        </p:nvCxnSpPr>
        <p:spPr>
          <a:xfrm rot="5400000" flipH="1" flipV="1">
            <a:off x="565216" y="1895050"/>
            <a:ext cx="790854" cy="566765"/>
          </a:xfrm>
          <a:prstGeom prst="curvedConnector2">
            <a:avLst/>
          </a:prstGeom>
          <a:ln w="79375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Kurva 23"/>
          <p:cNvCxnSpPr>
            <a:stCxn id="22" idx="4"/>
            <a:endCxn id="26" idx="4"/>
          </p:cNvCxnSpPr>
          <p:nvPr/>
        </p:nvCxnSpPr>
        <p:spPr>
          <a:xfrm rot="16200000" flipH="1">
            <a:off x="2453438" y="3582443"/>
            <a:ext cx="12700" cy="1921079"/>
          </a:xfrm>
          <a:prstGeom prst="curvedConnector3">
            <a:avLst>
              <a:gd name="adj1" fmla="val 1800000"/>
            </a:avLst>
          </a:prstGeom>
          <a:ln w="79375">
            <a:solidFill>
              <a:srgbClr val="FF0000">
                <a:alpha val="20000"/>
              </a:srgb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Kurva 24"/>
          <p:cNvCxnSpPr>
            <a:stCxn id="26" idx="7"/>
            <a:endCxn id="21" idx="6"/>
          </p:cNvCxnSpPr>
          <p:nvPr/>
        </p:nvCxnSpPr>
        <p:spPr>
          <a:xfrm rot="16200000" flipV="1">
            <a:off x="3494880" y="1839123"/>
            <a:ext cx="790854" cy="678618"/>
          </a:xfrm>
          <a:prstGeom prst="curvedConnector2">
            <a:avLst/>
          </a:prstGeom>
          <a:ln w="79375">
            <a:solidFill>
              <a:schemeClr val="accent3">
                <a:lumMod val="75000"/>
                <a:alpha val="2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Ellips 25"/>
          <p:cNvSpPr/>
          <p:nvPr/>
        </p:nvSpPr>
        <p:spPr>
          <a:xfrm>
            <a:off x="2260492" y="2236011"/>
            <a:ext cx="2306972" cy="2306972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0" rIns="72000" rtlCol="0" anchor="ctr"/>
          <a:lstStyle/>
          <a:p>
            <a:pPr algn="ctr"/>
            <a:r>
              <a:rPr lang="sv-SE" sz="1400" b="1" dirty="0" smtClean="0">
                <a:solidFill>
                  <a:schemeClr val="tx1"/>
                </a:solidFill>
              </a:rPr>
              <a:t>Det som</a:t>
            </a:r>
          </a:p>
          <a:p>
            <a:pPr algn="ctr"/>
            <a:r>
              <a:rPr lang="sv-SE" sz="1400" b="1" dirty="0" smtClean="0">
                <a:solidFill>
                  <a:schemeClr val="tx1"/>
                </a:solidFill>
              </a:rPr>
              <a:t> gjorts, planerats, </a:t>
            </a:r>
          </a:p>
          <a:p>
            <a:pPr algn="ctr"/>
            <a:r>
              <a:rPr lang="sv-SE" sz="1400" b="1" dirty="0" smtClean="0">
                <a:solidFill>
                  <a:schemeClr val="tx1"/>
                </a:solidFill>
              </a:rPr>
              <a:t>observerats </a:t>
            </a:r>
            <a:r>
              <a:rPr lang="sv-SE" sz="1400" b="1" dirty="0" err="1" smtClean="0">
                <a:solidFill>
                  <a:schemeClr val="tx1"/>
                </a:solidFill>
              </a:rPr>
              <a:t>m.m</a:t>
            </a:r>
            <a:r>
              <a:rPr lang="sv-SE" sz="1400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sv-SE" b="1" dirty="0" smtClean="0">
                <a:solidFill>
                  <a:schemeClr val="accent3">
                    <a:lumMod val="50000"/>
                  </a:schemeClr>
                </a:solidFill>
              </a:rPr>
              <a:t>Dokumentations-</a:t>
            </a:r>
          </a:p>
          <a:p>
            <a:pPr algn="ctr">
              <a:lnSpc>
                <a:spcPts val="1820"/>
              </a:lnSpc>
            </a:pPr>
            <a:r>
              <a:rPr lang="sv-SE" b="1" dirty="0" smtClean="0">
                <a:solidFill>
                  <a:schemeClr val="accent3">
                    <a:lumMod val="50000"/>
                  </a:schemeClr>
                </a:solidFill>
              </a:rPr>
              <a:t>modeller</a:t>
            </a:r>
            <a:endParaRPr lang="sv-SE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sv-SE" sz="1100" b="1" dirty="0" smtClean="0">
                <a:solidFill>
                  <a:schemeClr val="tx1"/>
                </a:solidFill>
              </a:rPr>
              <a:t>Informationsstruktur t.ex. baserad</a:t>
            </a:r>
          </a:p>
          <a:p>
            <a:pPr algn="ctr"/>
            <a:r>
              <a:rPr lang="sv-SE" sz="1100" b="1" dirty="0" smtClean="0">
                <a:solidFill>
                  <a:schemeClr val="tx1"/>
                </a:solidFill>
              </a:rPr>
              <a:t> på </a:t>
            </a:r>
            <a:r>
              <a:rPr lang="sv-SE" sz="1100" b="1" dirty="0" err="1" smtClean="0">
                <a:solidFill>
                  <a:schemeClr val="tx1"/>
                </a:solidFill>
              </a:rPr>
              <a:t>referensmodell+arketyper</a:t>
            </a:r>
            <a:endParaRPr lang="sv-SE" sz="1100" b="1" dirty="0" smtClean="0">
              <a:solidFill>
                <a:schemeClr val="tx1"/>
              </a:solidFill>
            </a:endParaRPr>
          </a:p>
          <a:p>
            <a:pPr algn="ctr"/>
            <a:r>
              <a:rPr lang="sv-SE" sz="1100" b="1" dirty="0">
                <a:solidFill>
                  <a:schemeClr val="tx1"/>
                </a:solidFill>
              </a:rPr>
              <a:t>s</a:t>
            </a:r>
            <a:r>
              <a:rPr lang="sv-SE" sz="1100" b="1" dirty="0" smtClean="0">
                <a:solidFill>
                  <a:schemeClr val="tx1"/>
                </a:solidFill>
              </a:rPr>
              <a:t>om i </a:t>
            </a:r>
            <a:r>
              <a:rPr lang="sv-SE" sz="1100" b="1" dirty="0" err="1" smtClean="0">
                <a:solidFill>
                  <a:schemeClr val="tx1"/>
                </a:solidFill>
              </a:rPr>
              <a:t>openEHR</a:t>
            </a:r>
            <a:r>
              <a:rPr lang="sv-SE" sz="1100" b="1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sv-SE" sz="1100" b="1" dirty="0" smtClean="0">
                <a:solidFill>
                  <a:schemeClr val="tx1"/>
                </a:solidFill>
              </a:rPr>
              <a:t>ISO 13606, CIMI</a:t>
            </a:r>
            <a:endParaRPr lang="sv-SE" sz="1100" b="1" dirty="0">
              <a:solidFill>
                <a:schemeClr val="tx1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9" r="1841" b="3959"/>
          <a:stretch/>
        </p:blipFill>
        <p:spPr bwMode="auto">
          <a:xfrm>
            <a:off x="4932040" y="616852"/>
            <a:ext cx="3974909" cy="264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ktangel 27"/>
          <p:cNvSpPr/>
          <p:nvPr/>
        </p:nvSpPr>
        <p:spPr>
          <a:xfrm>
            <a:off x="4918626" y="3258562"/>
            <a:ext cx="398832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800" i="1" dirty="0" smtClean="0">
                <a:solidFill>
                  <a:schemeClr val="bg1"/>
                </a:solidFill>
              </a:rPr>
              <a:t>Illustration by </a:t>
            </a:r>
            <a:r>
              <a:rPr lang="sv-SE" sz="800" i="1" dirty="0" err="1" smtClean="0">
                <a:solidFill>
                  <a:schemeClr val="bg1"/>
                </a:solidFill>
              </a:rPr>
              <a:t>Rong</a:t>
            </a:r>
            <a:r>
              <a:rPr lang="sv-SE" sz="800" i="1" dirty="0" smtClean="0">
                <a:solidFill>
                  <a:schemeClr val="bg1"/>
                </a:solidFill>
              </a:rPr>
              <a:t> Chen, </a:t>
            </a:r>
            <a:r>
              <a:rPr lang="sv-SE" sz="800" i="1" dirty="0" err="1" smtClean="0">
                <a:solidFill>
                  <a:schemeClr val="bg1"/>
                </a:solidFill>
              </a:rPr>
              <a:t>Cambio</a:t>
            </a:r>
            <a:r>
              <a:rPr lang="sv-SE" sz="800" i="1" dirty="0" smtClean="0">
                <a:solidFill>
                  <a:schemeClr val="bg1"/>
                </a:solidFill>
              </a:rPr>
              <a:t> Healthcare Systems AB</a:t>
            </a:r>
          </a:p>
        </p:txBody>
      </p:sp>
      <p:sp>
        <p:nvSpPr>
          <p:cNvPr id="29" name="Rektangel 28"/>
          <p:cNvSpPr/>
          <p:nvPr/>
        </p:nvSpPr>
        <p:spPr>
          <a:xfrm>
            <a:off x="189850" y="635418"/>
            <a:ext cx="18944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700" i="1" dirty="0" smtClean="0">
                <a:latin typeface="+mj-lt"/>
              </a:rPr>
              <a:t>Illustration based on content from:</a:t>
            </a:r>
            <a:br>
              <a:rPr lang="en-US" sz="700" i="1" dirty="0" smtClean="0">
                <a:latin typeface="+mj-lt"/>
              </a:rPr>
            </a:br>
            <a:r>
              <a:rPr lang="en-US" sz="700" i="1" dirty="0" smtClean="0">
                <a:latin typeface="+mj-lt"/>
              </a:rPr>
              <a:t>Rector </a:t>
            </a:r>
            <a:r>
              <a:rPr lang="en-US" sz="700" i="1" dirty="0">
                <a:latin typeface="+mj-lt"/>
              </a:rPr>
              <a:t>AL, Rogers J, </a:t>
            </a:r>
            <a:r>
              <a:rPr lang="en-US" sz="700" i="1" dirty="0" err="1">
                <a:latin typeface="+mj-lt"/>
              </a:rPr>
              <a:t>Taweel</a:t>
            </a:r>
            <a:r>
              <a:rPr lang="en-US" sz="700" i="1" dirty="0">
                <a:latin typeface="+mj-lt"/>
              </a:rPr>
              <a:t> A. </a:t>
            </a:r>
            <a:r>
              <a:rPr lang="en-US" sz="700" i="1" dirty="0" smtClean="0">
                <a:latin typeface="+mj-lt"/>
              </a:rPr>
              <a:t/>
            </a:r>
            <a:br>
              <a:rPr lang="en-US" sz="700" i="1" dirty="0" smtClean="0">
                <a:latin typeface="+mj-lt"/>
              </a:rPr>
            </a:br>
            <a:r>
              <a:rPr lang="en-US" sz="700" b="1" i="1" dirty="0" smtClean="0">
                <a:latin typeface="+mj-lt"/>
              </a:rPr>
              <a:t>Models </a:t>
            </a:r>
            <a:r>
              <a:rPr lang="en-US" sz="700" b="1" i="1" dirty="0">
                <a:latin typeface="+mj-lt"/>
              </a:rPr>
              <a:t>and inference </a:t>
            </a:r>
            <a:r>
              <a:rPr lang="en-US" sz="700" b="1" i="1" dirty="0" smtClean="0">
                <a:latin typeface="+mj-lt"/>
              </a:rPr>
              <a:t>methods</a:t>
            </a:r>
            <a:br>
              <a:rPr lang="en-US" sz="700" b="1" i="1" dirty="0" smtClean="0">
                <a:latin typeface="+mj-lt"/>
              </a:rPr>
            </a:br>
            <a:r>
              <a:rPr lang="en-US" sz="700" b="1" i="1" dirty="0" smtClean="0">
                <a:latin typeface="+mj-lt"/>
              </a:rPr>
              <a:t> </a:t>
            </a:r>
            <a:r>
              <a:rPr lang="en-US" sz="700" b="1" i="1" dirty="0">
                <a:latin typeface="+mj-lt"/>
              </a:rPr>
              <a:t>for clinical systems: </a:t>
            </a:r>
            <a:r>
              <a:rPr lang="en-US" sz="700" b="1" i="1" dirty="0" smtClean="0">
                <a:latin typeface="+mj-lt"/>
              </a:rPr>
              <a:t/>
            </a:r>
            <a:br>
              <a:rPr lang="en-US" sz="700" b="1" i="1" dirty="0" smtClean="0">
                <a:latin typeface="+mj-lt"/>
              </a:rPr>
            </a:br>
            <a:r>
              <a:rPr lang="en-US" sz="700" b="1" i="1" dirty="0" smtClean="0">
                <a:latin typeface="+mj-lt"/>
              </a:rPr>
              <a:t>a </a:t>
            </a:r>
            <a:r>
              <a:rPr lang="en-US" sz="700" b="1" i="1" dirty="0">
                <a:latin typeface="+mj-lt"/>
              </a:rPr>
              <a:t>principled approach</a:t>
            </a:r>
            <a:r>
              <a:rPr lang="en-US" sz="700" i="1" dirty="0">
                <a:latin typeface="+mj-lt"/>
              </a:rPr>
              <a:t>. </a:t>
            </a:r>
            <a:br>
              <a:rPr lang="en-US" sz="700" i="1" dirty="0">
                <a:latin typeface="+mj-lt"/>
              </a:rPr>
            </a:br>
            <a:r>
              <a:rPr lang="en-US" sz="700" i="1" dirty="0" smtClean="0">
                <a:latin typeface="+mj-lt"/>
              </a:rPr>
              <a:t>Stud </a:t>
            </a:r>
            <a:r>
              <a:rPr lang="en-US" sz="700" i="1" dirty="0">
                <a:latin typeface="+mj-lt"/>
              </a:rPr>
              <a:t>Health </a:t>
            </a:r>
            <a:r>
              <a:rPr lang="en-US" sz="700" i="1" dirty="0" err="1">
                <a:latin typeface="+mj-lt"/>
              </a:rPr>
              <a:t>Technol</a:t>
            </a:r>
            <a:r>
              <a:rPr lang="en-US" sz="700" i="1" dirty="0">
                <a:latin typeface="+mj-lt"/>
              </a:rPr>
              <a:t> Inform. </a:t>
            </a:r>
            <a:r>
              <a:rPr lang="en-US" sz="700" i="1" dirty="0" smtClean="0">
                <a:latin typeface="+mj-lt"/>
              </a:rPr>
              <a:t/>
            </a:r>
            <a:br>
              <a:rPr lang="en-US" sz="700" i="1" dirty="0" smtClean="0">
                <a:latin typeface="+mj-lt"/>
              </a:rPr>
            </a:br>
            <a:r>
              <a:rPr lang="en-US" sz="700" i="1" dirty="0" smtClean="0">
                <a:latin typeface="+mj-lt"/>
              </a:rPr>
              <a:t>2004;107(Pt </a:t>
            </a:r>
            <a:r>
              <a:rPr lang="en-US" sz="700" i="1" dirty="0">
                <a:latin typeface="+mj-lt"/>
              </a:rPr>
              <a:t>1):79-83</a:t>
            </a:r>
            <a:endParaRPr lang="sv-SE" sz="700" i="1" dirty="0">
              <a:latin typeface="+mj-lt"/>
            </a:endParaRPr>
          </a:p>
        </p:txBody>
      </p:sp>
      <p:pic>
        <p:nvPicPr>
          <p:cNvPr id="30" name="Bildobjekt 2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74006"/>
            <a:ext cx="2592287" cy="154601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3637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39210" y="901451"/>
            <a:ext cx="7061182" cy="4334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393508"/>
            <a:ext cx="8229600" cy="594066"/>
          </a:xfrm>
        </p:spPr>
        <p:txBody>
          <a:bodyPr/>
          <a:lstStyle/>
          <a:p>
            <a:r>
              <a:rPr lang="sv-SE" sz="3600" dirty="0" smtClean="0"/>
              <a:t>Sammanhang. Vad ”öppnar” </a:t>
            </a:r>
            <a:r>
              <a:rPr lang="sv-SE" sz="3600" dirty="0" err="1" smtClean="0"/>
              <a:t>openEHR</a:t>
            </a:r>
            <a:endParaRPr lang="sv-SE" sz="36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7574"/>
            <a:ext cx="6951848" cy="406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4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3518"/>
            <a:ext cx="6117300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9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3518"/>
            <a:ext cx="6117299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5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3518"/>
            <a:ext cx="6117299" cy="458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talis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AF721A39-D35B-48BC-8731-8CE4EF935692}" vid="{3A40EA7B-FD8B-4546-89DB-CB433A846C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Vitalis2016template</Template>
  <TotalTime>792</TotalTime>
  <Words>92</Words>
  <Application>Microsoft Office PowerPoint</Application>
  <PresentationFormat>Bildspel på skärmen (16:9)</PresentationFormat>
  <Paragraphs>23</Paragraphs>
  <Slides>6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Vitalis2015</vt:lpstr>
      <vt:lpstr>PowerPoint-presentation</vt:lpstr>
      <vt:lpstr>Sammanhang – Vad ”öppnar” openEHR &amp; varför</vt:lpstr>
      <vt:lpstr>Sammanhang. Vad ”öppnar” openEHR</vt:lpstr>
      <vt:lpstr>PowerPoint-presentation</vt:lpstr>
      <vt:lpstr>PowerPoint-presentation</vt:lpstr>
      <vt:lpstr>PowerPoint-presentation</vt:lpstr>
    </vt:vector>
  </TitlesOfParts>
  <Company>Lorensbergs Communication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Hans Almvide</dc:creator>
  <cp:lastModifiedBy>Skagerhult Åsa</cp:lastModifiedBy>
  <cp:revision>61</cp:revision>
  <cp:lastPrinted>2015-03-25T11:02:47Z</cp:lastPrinted>
  <dcterms:created xsi:type="dcterms:W3CDTF">2016-02-10T08:32:04Z</dcterms:created>
  <dcterms:modified xsi:type="dcterms:W3CDTF">2017-04-26T11:06:47Z</dcterms:modified>
</cp:coreProperties>
</file>