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9144000" cy="5143500" type="screen16x9"/>
  <p:notesSz cx="6761163" cy="9942513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ndvall Erik" initials="E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>
      <p:cViewPr>
        <p:scale>
          <a:sx n="140" d="100"/>
          <a:sy n="140" d="100"/>
        </p:scale>
        <p:origin x="-84" y="-27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24T23:15:25.395" idx="1">
    <p:pos x="5256" y="2448"/>
    <p:text>EV. lägga till webadress + QR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04-24T23:27:51.036" idx="2">
    <p:pos x="4358" y="1471"/>
    <p:text>Lägg in wiki-länken
</p:text>
  </p:cm>
</p:cmLst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B9F807-7D50-4209-8039-7FAB4CAD6206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6F88EA-0EB8-4C3F-9803-60B51399775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275105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625105-E9B1-49F0-8F7F-870F19998837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/>
              <a:t>Click to edit Master text styles</a:t>
            </a:r>
          </a:p>
          <a:p>
            <a:pPr lvl="1"/>
            <a:r>
              <a:rPr lang="en-US" altLang="sv-SE"/>
              <a:t>Second level</a:t>
            </a:r>
          </a:p>
          <a:p>
            <a:pPr lvl="2"/>
            <a:r>
              <a:rPr lang="en-US" altLang="sv-SE"/>
              <a:t>Third level</a:t>
            </a:r>
          </a:p>
          <a:p>
            <a:pPr lvl="3"/>
            <a:r>
              <a:rPr lang="en-US" altLang="sv-SE"/>
              <a:t>Fourth level</a:t>
            </a:r>
          </a:p>
          <a:p>
            <a:pPr lvl="4"/>
            <a:r>
              <a:rPr lang="en-US" altLang="sv-SE"/>
              <a:t>Fifth level</a:t>
            </a:r>
            <a:endParaRPr lang="sv-SE" alt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v-SE" alt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34054D-EC25-40E6-9B2F-D9E95C360D9A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79724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0755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019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311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>
                <a:effectLst/>
              </a:rPr>
              <a:t>Fyll under registreringen i info om språköversättningar och ev. kliniska specialområden du kan granska så att du lättare kan bli hittad när det bjuds in till olika sorters granskningar.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99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6F710D-B810-47FC-88AE-3505BF34E708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17E14-6DDA-439C-AF8B-C1810E1D1CB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4027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8AA66B-74D0-450B-82F4-4F185DF0DA78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308B7-DCBB-4912-8AAA-405D282AB21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59172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789552"/>
            <a:ext cx="2057400" cy="406460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789552"/>
            <a:ext cx="6019800" cy="4064608"/>
          </a:xfrm>
        </p:spPr>
        <p:txBody>
          <a:bodyPr vert="eaVert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614D9F-E0F1-4B5A-B0D3-104381342B4D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40FB2-3F81-4D56-9C41-508A991F3D3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70700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789552"/>
            <a:ext cx="8229600" cy="59406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37624"/>
            <a:ext cx="8229600" cy="340237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2629FD-570C-4719-B892-3B4485E304FD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8AC73-6C33-4D99-8721-B3FDC96C5859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48537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865028-3447-4491-A46D-6908EABB6FCC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81BAE-7B63-478D-A295-E57F0CD19395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848310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329612"/>
            <a:ext cx="4038600" cy="326501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329612"/>
            <a:ext cx="4038600" cy="3265010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14BD39-9F5E-45D0-BF6B-EBB952E428D7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BF505-93E9-400B-A418-508B4B9318EC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427718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383619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869672"/>
            <a:ext cx="4040188" cy="296346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8" y="1383619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8" y="1869672"/>
            <a:ext cx="4041775" cy="2963466"/>
          </a:xfr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F3BC82-5F4D-415F-8C8B-07166DE38F42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F460C-E8B9-4B59-8C9A-22806A82DF78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2199395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CB0B67-55D2-4075-B2D1-E5DB81EFAFAF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B7E00-4F35-4829-9D7D-ADF4EEAF5FBD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91858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6E42C5-A8CD-4150-BBC6-D252F968F41E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31F61-4A93-4D47-A97B-CBEB17B879F0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164151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2" y="789553"/>
            <a:ext cx="3008313" cy="547502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789553"/>
            <a:ext cx="5111750" cy="406579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2" y="1337055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2DBD62-B581-47CA-A944-6ECBB7ED48E6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C7D1D-D189-4574-BA07-AB80F5F30CCB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04753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822409"/>
            <a:ext cx="5486400" cy="425054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81540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247463"/>
            <a:ext cx="5486400" cy="60364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3D8C06-54D2-41C6-8C94-3513127A0D8C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v-SE" alt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EE6F4-5704-4CC9-86E4-12A7A51C5043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71240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7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789386"/>
            <a:ext cx="822960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545431"/>
            <a:ext cx="8229600" cy="329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893469"/>
            <a:ext cx="2133600" cy="147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2182328C-AA73-4857-939D-6C0C5765721A}" type="datetimeFigureOut">
              <a:rPr lang="sv-SE" altLang="sv-SE"/>
              <a:pPr/>
              <a:t>2017-04-26</a:t>
            </a:fld>
            <a:endParaRPr lang="sv-SE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893469"/>
            <a:ext cx="2895600" cy="147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893469"/>
            <a:ext cx="2133600" cy="147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8719272-693B-4231-A57D-2C4415D382C6}" type="slidenum">
              <a:rPr lang="sv-SE" altLang="sv-SE"/>
              <a:pPr/>
              <a:t>‹#›</a:t>
            </a:fld>
            <a:endParaRPr lang="sv-SE" alt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sv-SE" dirty="0" smtClean="0"/>
          </a:p>
          <a:p>
            <a:pPr lvl="0"/>
            <a:r>
              <a:rPr lang="sv-SE" dirty="0" smtClean="0"/>
              <a:t>Ingen nationell styrning (ännu)</a:t>
            </a:r>
          </a:p>
          <a:p>
            <a:pPr lvl="0"/>
            <a:r>
              <a:rPr lang="sv-SE" dirty="0" smtClean="0"/>
              <a:t>Gemensamt översättningsarbete initierat av Region Östergötland våren 2017</a:t>
            </a:r>
          </a:p>
          <a:p>
            <a:r>
              <a:rPr lang="sv-SE" dirty="0"/>
              <a:t>Hjälp och stöd från Norska </a:t>
            </a:r>
            <a:r>
              <a:rPr lang="sv-SE" dirty="0" smtClean="0"/>
              <a:t>arketypförvaltningen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Arketyper på svenska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154108" y="4726034"/>
            <a:ext cx="500237" cy="273844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54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467544" y="1257604"/>
            <a:ext cx="7992888" cy="3402378"/>
          </a:xfrm>
        </p:spPr>
        <p:txBody>
          <a:bodyPr/>
          <a:lstStyle/>
          <a:p>
            <a:pPr marL="90488" indent="0">
              <a:buNone/>
            </a:pPr>
            <a:r>
              <a:rPr lang="sv-SE" b="1" dirty="0" smtClean="0"/>
              <a:t>http</a:t>
            </a:r>
            <a:r>
              <a:rPr lang="sv-SE" b="1" dirty="0"/>
              <a:t>://www.openehr.org/ckm</a:t>
            </a:r>
            <a:r>
              <a:rPr lang="sv-SE" b="1" dirty="0" smtClean="0"/>
              <a:t>/</a:t>
            </a:r>
          </a:p>
          <a:p>
            <a:pPr marL="90488" indent="0">
              <a:buNone/>
            </a:pPr>
            <a:r>
              <a:rPr lang="sv-SE" b="1" dirty="0" smtClean="0"/>
              <a:t>https</a:t>
            </a:r>
            <a:r>
              <a:rPr lang="sv-SE" b="1" dirty="0"/>
              <a:t>://</a:t>
            </a:r>
            <a:r>
              <a:rPr lang="sv-SE" b="1" dirty="0" smtClean="0"/>
              <a:t>openehr.atlassian.net/wiki/display/healthmod/Swedish+Archetypes+and+Templates </a:t>
            </a:r>
          </a:p>
          <a:p>
            <a:pPr marL="90488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 smtClean="0"/>
              <a:t>Frågor om översättning?</a:t>
            </a:r>
          </a:p>
          <a:p>
            <a:pPr marL="0" indent="0">
              <a:buNone/>
            </a:pPr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sz="1800" dirty="0"/>
              <a:t>Kontaktpersoner </a:t>
            </a:r>
            <a:r>
              <a:rPr lang="sv-SE" sz="1800" dirty="0" smtClean="0"/>
              <a:t>RÖ:</a:t>
            </a:r>
            <a:endParaRPr lang="sv-SE" sz="1800" dirty="0"/>
          </a:p>
          <a:p>
            <a:r>
              <a:rPr lang="sv-SE" sz="1800" dirty="0" smtClean="0"/>
              <a:t>Innehållsfrågor – Åsa </a:t>
            </a:r>
            <a:r>
              <a:rPr lang="sv-SE" sz="1800" dirty="0"/>
              <a:t>Skagerhult &amp; Sanna Åsberg</a:t>
            </a:r>
          </a:p>
          <a:p>
            <a:r>
              <a:rPr lang="sv-SE" sz="1800" smtClean="0"/>
              <a:t>Teknikfrågor</a:t>
            </a:r>
            <a:r>
              <a:rPr lang="sv-SE" sz="1800"/>
              <a:t> – </a:t>
            </a:r>
            <a:r>
              <a:rPr lang="sv-SE" sz="1800" smtClean="0"/>
              <a:t>Erik </a:t>
            </a:r>
            <a:r>
              <a:rPr lang="sv-SE" sz="1800" dirty="0"/>
              <a:t>Sundvall</a:t>
            </a:r>
          </a:p>
          <a:p>
            <a:pPr marL="90488" indent="0">
              <a:buNone/>
            </a:pPr>
            <a:endParaRPr lang="sv-SE" b="1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594066"/>
          </a:xfrm>
        </p:spPr>
        <p:txBody>
          <a:bodyPr/>
          <a:lstStyle/>
          <a:p>
            <a:r>
              <a:rPr lang="sv-SE" dirty="0" smtClean="0"/>
              <a:t>Länkar till CKM och </a:t>
            </a:r>
            <a:r>
              <a:rPr lang="sv-SE" dirty="0" err="1" smtClean="0"/>
              <a:t>wiki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154108" y="4726034"/>
            <a:ext cx="500237" cy="273844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10</a:t>
            </a:fld>
            <a:endParaRPr lang="sv-SE" dirty="0"/>
          </a:p>
        </p:txBody>
      </p:sp>
      <p:pic>
        <p:nvPicPr>
          <p:cNvPr id="3074" name="Picture 2" descr="https://zxing.org/w/chart?cht=qr&amp;chs=350x350&amp;chld=M&amp;choe=UTF-8&amp;chl=https%3A%2F%2Fopenehr.atlassian.net%2Fwiki%2Fx%2F2HBpB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78997"/>
            <a:ext cx="2555776" cy="255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öger 4"/>
          <p:cNvSpPr/>
          <p:nvPr/>
        </p:nvSpPr>
        <p:spPr>
          <a:xfrm rot="1841525">
            <a:off x="5978356" y="2303464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748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594066"/>
          </a:xfrm>
        </p:spPr>
        <p:txBody>
          <a:bodyPr/>
          <a:lstStyle/>
          <a:p>
            <a:r>
              <a:rPr lang="sv-SE" sz="3600" dirty="0"/>
              <a:t>Leverantörer med </a:t>
            </a:r>
            <a:r>
              <a:rPr lang="sv-SE" sz="3600" dirty="0" err="1"/>
              <a:t>openEHR</a:t>
            </a:r>
            <a:r>
              <a:rPr lang="sv-SE" sz="3600" dirty="0"/>
              <a:t>-lösningar </a:t>
            </a:r>
            <a:r>
              <a:rPr lang="sv-SE" sz="3600" dirty="0" smtClean="0"/>
              <a:t>här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37624"/>
            <a:ext cx="5834953" cy="3402378"/>
          </a:xfrm>
        </p:spPr>
        <p:txBody>
          <a:bodyPr/>
          <a:lstStyle/>
          <a:p>
            <a:r>
              <a:rPr lang="sv-SE" dirty="0" err="1"/>
              <a:t>Cambio</a:t>
            </a:r>
            <a:r>
              <a:rPr lang="sv-SE" dirty="0"/>
              <a:t>, CGI, DIPS, Tieto, (</a:t>
            </a:r>
            <a:r>
              <a:rPr lang="sv-SE" dirty="0" err="1"/>
              <a:t>Marand</a:t>
            </a:r>
            <a:r>
              <a:rPr lang="sv-SE" dirty="0" smtClean="0"/>
              <a:t>)</a:t>
            </a:r>
          </a:p>
          <a:p>
            <a:r>
              <a:rPr lang="sv-SE" dirty="0" err="1" smtClean="0"/>
              <a:t>Possible</a:t>
            </a:r>
            <a:r>
              <a:rPr lang="sv-SE" dirty="0" smtClean="0"/>
              <a:t> </a:t>
            </a:r>
            <a:r>
              <a:rPr lang="sv-SE" dirty="0" err="1" smtClean="0"/>
              <a:t>question</a:t>
            </a:r>
            <a:r>
              <a:rPr lang="sv-SE" dirty="0" smtClean="0"/>
              <a:t> starters…</a:t>
            </a:r>
          </a:p>
          <a:p>
            <a:pPr lvl="1"/>
            <a:r>
              <a:rPr lang="sv-SE" dirty="0" err="1" smtClean="0"/>
              <a:t>Current</a:t>
            </a:r>
            <a:r>
              <a:rPr lang="sv-SE" dirty="0" smtClean="0"/>
              <a:t> and </a:t>
            </a:r>
            <a:r>
              <a:rPr lang="sv-SE" dirty="0" err="1" smtClean="0"/>
              <a:t>future</a:t>
            </a:r>
            <a:r>
              <a:rPr lang="sv-SE" dirty="0" smtClean="0"/>
              <a:t> plans? </a:t>
            </a:r>
            <a:endParaRPr lang="sv-SE" dirty="0"/>
          </a:p>
          <a:p>
            <a:pPr lvl="1"/>
            <a:r>
              <a:rPr lang="sv-SE" dirty="0"/>
              <a:t>D</a:t>
            </a:r>
            <a:r>
              <a:rPr lang="sv-SE" dirty="0" smtClean="0"/>
              <a:t>oes </a:t>
            </a:r>
            <a:r>
              <a:rPr lang="sv-SE" dirty="0" err="1" smtClean="0"/>
              <a:t>standardization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clinical</a:t>
            </a:r>
            <a:r>
              <a:rPr lang="sv-SE" dirty="0" smtClean="0"/>
              <a:t> </a:t>
            </a:r>
            <a:r>
              <a:rPr lang="sv-SE" dirty="0" err="1" smtClean="0"/>
              <a:t>content</a:t>
            </a:r>
            <a:r>
              <a:rPr lang="sv-SE" dirty="0" smtClean="0"/>
              <a:t> </a:t>
            </a:r>
            <a:r>
              <a:rPr lang="sv-SE" dirty="0" err="1" smtClean="0"/>
              <a:t>change</a:t>
            </a:r>
            <a:r>
              <a:rPr lang="sv-SE" dirty="0" smtClean="0"/>
              <a:t> </a:t>
            </a:r>
            <a:r>
              <a:rPr lang="sv-SE" dirty="0" err="1" smtClean="0"/>
              <a:t>your</a:t>
            </a:r>
            <a:r>
              <a:rPr lang="sv-SE" dirty="0" smtClean="0"/>
              <a:t> relation </a:t>
            </a:r>
            <a:r>
              <a:rPr lang="sv-SE" dirty="0" err="1" smtClean="0"/>
              <a:t>to</a:t>
            </a:r>
            <a:r>
              <a:rPr lang="sv-SE" dirty="0" smtClean="0"/>
              <a:t> </a:t>
            </a:r>
            <a:r>
              <a:rPr lang="sv-SE" dirty="0" err="1" smtClean="0"/>
              <a:t>each</a:t>
            </a:r>
            <a:r>
              <a:rPr lang="sv-SE" dirty="0" smtClean="0"/>
              <a:t> </a:t>
            </a:r>
            <a:r>
              <a:rPr lang="sv-SE" dirty="0" err="1" smtClean="0"/>
              <a:t>other</a:t>
            </a:r>
            <a:r>
              <a:rPr lang="sv-SE" dirty="0" smtClean="0"/>
              <a:t> and </a:t>
            </a:r>
            <a:r>
              <a:rPr lang="sv-SE" dirty="0" err="1" smtClean="0"/>
              <a:t>to</a:t>
            </a:r>
            <a:r>
              <a:rPr lang="sv-SE" dirty="0" smtClean="0"/>
              <a:t> the </a:t>
            </a:r>
            <a:r>
              <a:rPr lang="sv-SE" dirty="0" err="1" smtClean="0"/>
              <a:t>healthcare</a:t>
            </a:r>
            <a:r>
              <a:rPr lang="sv-SE" dirty="0" smtClean="0"/>
              <a:t> providers? </a:t>
            </a:r>
            <a:r>
              <a:rPr lang="sv-SE" dirty="0" err="1" smtClean="0"/>
              <a:t>How</a:t>
            </a:r>
            <a:r>
              <a:rPr lang="sv-SE" dirty="0" smtClean="0"/>
              <a:t>?</a:t>
            </a:r>
          </a:p>
          <a:p>
            <a:pPr lvl="1"/>
            <a:r>
              <a:rPr lang="sv-SE" dirty="0" err="1" smtClean="0"/>
              <a:t>openEHR</a:t>
            </a:r>
            <a:r>
              <a:rPr lang="sv-SE" dirty="0" smtClean="0"/>
              <a:t> events &amp; demos @</a:t>
            </a:r>
            <a:r>
              <a:rPr lang="sv-SE" dirty="0" err="1" smtClean="0"/>
              <a:t>Vitalis</a:t>
            </a:r>
            <a:r>
              <a:rPr lang="sv-SE" dirty="0"/>
              <a:t>?</a:t>
            </a:r>
          </a:p>
          <a:p>
            <a:pPr marL="457200" lvl="1" indent="0">
              <a:buNone/>
            </a:pP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12" y="1275606"/>
            <a:ext cx="2627784" cy="367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642" y="4722775"/>
            <a:ext cx="504056" cy="168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öger 3"/>
          <p:cNvSpPr/>
          <p:nvPr/>
        </p:nvSpPr>
        <p:spPr>
          <a:xfrm rot="18942150">
            <a:off x="6092712" y="4419195"/>
            <a:ext cx="216025" cy="1680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/>
          <p:cNvSpPr txBox="1"/>
          <p:nvPr/>
        </p:nvSpPr>
        <p:spPr>
          <a:xfrm>
            <a:off x="5349063" y="4680863"/>
            <a:ext cx="5125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smtClean="0">
                <a:solidFill>
                  <a:schemeClr val="bg1"/>
                </a:solidFill>
              </a:rPr>
              <a:t>New:</a:t>
            </a:r>
            <a:endParaRPr lang="sv-S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Frågor? Diskussion!</a:t>
            </a:r>
            <a:endParaRPr lang="sv-SE" dirty="0"/>
          </a:p>
        </p:txBody>
      </p:sp>
      <p:sp>
        <p:nvSpPr>
          <p:cNvPr id="7" name="Underrubrik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Kontaktpersoner RÖ</a:t>
            </a:r>
          </a:p>
          <a:p>
            <a:r>
              <a:rPr lang="sv-SE" dirty="0" smtClean="0"/>
              <a:t>Innehållsfrågor: Åsa Skagerhult &amp; Sanna Åsberg</a:t>
            </a:r>
          </a:p>
          <a:p>
            <a:r>
              <a:rPr lang="sv-SE" dirty="0" smtClean="0"/>
              <a:t>Teknikfrågor: Erik Sundvall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96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half" idx="1"/>
          </p:nvPr>
        </p:nvSpPr>
        <p:spPr>
          <a:xfrm>
            <a:off x="457200" y="1394972"/>
            <a:ext cx="4038600" cy="3265010"/>
          </a:xfrm>
        </p:spPr>
        <p:txBody>
          <a:bodyPr/>
          <a:lstStyle/>
          <a:p>
            <a:r>
              <a:rPr lang="sv-SE" dirty="0" smtClean="0"/>
              <a:t>Region Östergötland</a:t>
            </a:r>
          </a:p>
          <a:p>
            <a:r>
              <a:rPr lang="sv-SE" dirty="0" smtClean="0"/>
              <a:t>Landstinget i Värmland</a:t>
            </a:r>
          </a:p>
          <a:p>
            <a:r>
              <a:rPr lang="sv-SE" dirty="0" smtClean="0"/>
              <a:t>Landstinget i Kalmar län</a:t>
            </a:r>
          </a:p>
          <a:p>
            <a:r>
              <a:rPr lang="sv-SE" dirty="0" smtClean="0"/>
              <a:t>Region Skåne</a:t>
            </a:r>
          </a:p>
          <a:p>
            <a:r>
              <a:rPr lang="sv-SE" dirty="0" smtClean="0"/>
              <a:t>Stockholms läns landsting</a:t>
            </a:r>
          </a:p>
          <a:p>
            <a:r>
              <a:rPr lang="sv-SE" dirty="0" smtClean="0"/>
              <a:t>Västra Götalandsregionen</a:t>
            </a:r>
          </a:p>
          <a:p>
            <a:r>
              <a:rPr lang="sv-SE" dirty="0" smtClean="0"/>
              <a:t>Region Uppsala</a:t>
            </a:r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2"/>
          </p:nvPr>
        </p:nvSpPr>
        <p:spPr>
          <a:xfrm>
            <a:off x="4648200" y="1394972"/>
            <a:ext cx="4038600" cy="3265010"/>
          </a:xfrm>
        </p:spPr>
        <p:txBody>
          <a:bodyPr/>
          <a:lstStyle/>
          <a:p>
            <a:r>
              <a:rPr lang="sv-SE" dirty="0" err="1" smtClean="0"/>
              <a:t>Cambio</a:t>
            </a:r>
            <a:r>
              <a:rPr lang="sv-SE" dirty="0" smtClean="0"/>
              <a:t> Healthcare Systems</a:t>
            </a:r>
          </a:p>
          <a:p>
            <a:r>
              <a:rPr lang="sv-SE" dirty="0" smtClean="0"/>
              <a:t>Tieto Healthcare &amp; Welfare</a:t>
            </a:r>
          </a:p>
          <a:p>
            <a:r>
              <a:rPr lang="sv-SE" dirty="0" smtClean="0"/>
              <a:t>DIPS</a:t>
            </a:r>
          </a:p>
          <a:p>
            <a:r>
              <a:rPr lang="sv-SE" dirty="0"/>
              <a:t>CGI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540544"/>
          </a:xfrm>
        </p:spPr>
        <p:txBody>
          <a:bodyPr/>
          <a:lstStyle/>
          <a:p>
            <a:r>
              <a:rPr lang="sv-SE" dirty="0" smtClean="0"/>
              <a:t>Vilka är med?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154108" y="4726034"/>
            <a:ext cx="500237" cy="273844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8113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dirty="0" err="1" smtClean="0"/>
              <a:t>Wiki</a:t>
            </a:r>
            <a:r>
              <a:rPr lang="sv-SE" dirty="0" smtClean="0"/>
              <a:t>-sidan ”Swedish </a:t>
            </a:r>
            <a:r>
              <a:rPr lang="sv-SE" dirty="0" err="1" smtClean="0"/>
              <a:t>Archetypes</a:t>
            </a:r>
            <a:r>
              <a:rPr lang="sv-SE" dirty="0" smtClean="0"/>
              <a:t> and Templates” på </a:t>
            </a:r>
            <a:r>
              <a:rPr lang="sv-SE" dirty="0" err="1" smtClean="0"/>
              <a:t>openEHRs</a:t>
            </a:r>
            <a:r>
              <a:rPr lang="sv-SE" dirty="0" smtClean="0"/>
              <a:t> </a:t>
            </a:r>
            <a:r>
              <a:rPr lang="sv-SE" dirty="0" err="1" smtClean="0"/>
              <a:t>Confluence-wiki</a:t>
            </a:r>
            <a:r>
              <a:rPr lang="sv-SE" dirty="0" smtClean="0"/>
              <a:t/>
            </a:r>
            <a:br>
              <a:rPr lang="sv-SE" dirty="0" smtClean="0"/>
            </a:br>
            <a:endParaRPr lang="sv-SE" dirty="0" smtClean="0"/>
          </a:p>
          <a:p>
            <a:pPr lvl="0"/>
            <a:r>
              <a:rPr lang="sv-SE" dirty="0" err="1"/>
              <a:t>openEHR</a:t>
            </a:r>
            <a:r>
              <a:rPr lang="sv-SE" dirty="0"/>
              <a:t> Clinical </a:t>
            </a:r>
            <a:r>
              <a:rPr lang="sv-SE" dirty="0" err="1"/>
              <a:t>Knowledge</a:t>
            </a:r>
            <a:r>
              <a:rPr lang="sv-SE" dirty="0"/>
              <a:t> Manager (CKM)</a:t>
            </a:r>
            <a:endParaRPr lang="sv-SE" dirty="0" smtClean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delta i och ta del av arbetet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154108" y="4726034"/>
            <a:ext cx="500237" cy="273844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7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154108" y="4726034"/>
            <a:ext cx="500237" cy="273844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" y="76203"/>
            <a:ext cx="6822758" cy="498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7061200" y="544576"/>
            <a:ext cx="2082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 smtClean="0">
                <a:solidFill>
                  <a:schemeClr val="bg1"/>
                </a:solidFill>
              </a:rPr>
              <a:t>openEHRs</a:t>
            </a:r>
            <a:r>
              <a:rPr lang="sv-SE" sz="1600" b="1" dirty="0" smtClean="0">
                <a:solidFill>
                  <a:schemeClr val="bg1"/>
                </a:solidFill>
              </a:rPr>
              <a:t> </a:t>
            </a:r>
            <a:r>
              <a:rPr lang="sv-SE" sz="1600" b="1" dirty="0" err="1" smtClean="0">
                <a:solidFill>
                  <a:schemeClr val="bg1"/>
                </a:solidFill>
              </a:rPr>
              <a:t>wiki</a:t>
            </a:r>
            <a:endParaRPr lang="sv-SE" sz="1600" b="1" dirty="0">
              <a:solidFill>
                <a:schemeClr val="bg1"/>
              </a:solidFill>
            </a:endParaRPr>
          </a:p>
          <a:p>
            <a:r>
              <a:rPr lang="sv-SE" sz="1200" b="1" dirty="0" smtClean="0">
                <a:solidFill>
                  <a:schemeClr val="bg1"/>
                </a:solidFill>
              </a:rPr>
              <a:t>(Sök: Swedish </a:t>
            </a:r>
            <a:r>
              <a:rPr lang="sv-SE" sz="1200" b="1" dirty="0" err="1" smtClean="0">
                <a:solidFill>
                  <a:schemeClr val="bg1"/>
                </a:solidFill>
              </a:rPr>
              <a:t>Archetypes</a:t>
            </a:r>
            <a:r>
              <a:rPr lang="sv-SE" sz="1200" b="1" dirty="0" smtClean="0">
                <a:solidFill>
                  <a:schemeClr val="bg1"/>
                </a:solidFill>
              </a:rPr>
              <a:t>)</a:t>
            </a:r>
            <a:endParaRPr lang="sv-SE" sz="1600" b="1" dirty="0" smtClean="0">
              <a:solidFill>
                <a:schemeClr val="bg1"/>
              </a:solidFill>
            </a:endParaRPr>
          </a:p>
          <a:p>
            <a:endParaRPr lang="sv-SE" sz="1600" b="1" dirty="0" smtClean="0">
              <a:solidFill>
                <a:schemeClr val="bg1"/>
              </a:solidFill>
            </a:endParaRPr>
          </a:p>
          <a:p>
            <a:r>
              <a:rPr lang="sv-SE" sz="1600" b="1" dirty="0" smtClean="0">
                <a:solidFill>
                  <a:schemeClr val="bg1"/>
                </a:solidFill>
              </a:rPr>
              <a:t>- Lägg till dig på intressentlistan</a:t>
            </a:r>
          </a:p>
          <a:p>
            <a:endParaRPr lang="sv-SE" sz="1600" b="1" dirty="0" smtClean="0">
              <a:solidFill>
                <a:schemeClr val="bg1"/>
              </a:solidFill>
            </a:endParaRPr>
          </a:p>
          <a:p>
            <a:r>
              <a:rPr lang="sv-SE" sz="1600" b="1" dirty="0" smtClean="0">
                <a:solidFill>
                  <a:schemeClr val="bg1"/>
                </a:solidFill>
              </a:rPr>
              <a:t>(Eller maila Åsa om du inte vill redigera </a:t>
            </a:r>
            <a:r>
              <a:rPr lang="sv-SE" sz="1600" b="1" dirty="0" err="1" smtClean="0">
                <a:solidFill>
                  <a:schemeClr val="bg1"/>
                </a:solidFill>
              </a:rPr>
              <a:t>wikisidan</a:t>
            </a:r>
            <a:r>
              <a:rPr lang="sv-SE" sz="1600" b="1" dirty="0" smtClean="0">
                <a:solidFill>
                  <a:schemeClr val="bg1"/>
                </a:solidFill>
              </a:rPr>
              <a:t> själv) 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7" name="Höger 6"/>
          <p:cNvSpPr/>
          <p:nvPr/>
        </p:nvSpPr>
        <p:spPr>
          <a:xfrm>
            <a:off x="1701687" y="2703997"/>
            <a:ext cx="554565" cy="182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777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-320044" y="4726034"/>
            <a:ext cx="500237" cy="273844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5</a:t>
            </a:fld>
            <a:endParaRPr lang="sv-S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06" y="84673"/>
            <a:ext cx="7243763" cy="498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7525593" y="526288"/>
            <a:ext cx="16184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err="1" smtClean="0">
                <a:solidFill>
                  <a:schemeClr val="bg1"/>
                </a:solidFill>
              </a:rPr>
              <a:t>openEHRs</a:t>
            </a:r>
            <a:r>
              <a:rPr lang="sv-SE" sz="1600" b="1" dirty="0" smtClean="0">
                <a:solidFill>
                  <a:schemeClr val="bg1"/>
                </a:solidFill>
              </a:rPr>
              <a:t> CKM*</a:t>
            </a:r>
          </a:p>
          <a:p>
            <a:endParaRPr lang="sv-SE" sz="1600" b="1" dirty="0">
              <a:solidFill>
                <a:schemeClr val="bg1"/>
              </a:solidFill>
            </a:endParaRPr>
          </a:p>
          <a:p>
            <a:r>
              <a:rPr lang="sv-SE" sz="1600" b="1" dirty="0" smtClean="0">
                <a:solidFill>
                  <a:schemeClr val="bg1"/>
                </a:solidFill>
              </a:rPr>
              <a:t>1. Registrera</a:t>
            </a:r>
          </a:p>
          <a:p>
            <a:r>
              <a:rPr lang="sv-SE" sz="1600" b="1" dirty="0" smtClean="0">
                <a:solidFill>
                  <a:schemeClr val="bg1"/>
                </a:solidFill>
              </a:rPr>
              <a:t>dig som användare.</a:t>
            </a:r>
          </a:p>
          <a:p>
            <a:endParaRPr lang="sv-SE" sz="1600" b="1" dirty="0">
              <a:solidFill>
                <a:schemeClr val="bg1"/>
              </a:solidFill>
            </a:endParaRPr>
          </a:p>
          <a:p>
            <a:r>
              <a:rPr lang="sv-SE" sz="1200" b="1" dirty="0" smtClean="0">
                <a:solidFill>
                  <a:schemeClr val="bg1"/>
                </a:solidFill>
              </a:rPr>
              <a:t>*) CKM = Clinical </a:t>
            </a:r>
            <a:r>
              <a:rPr lang="sv-SE" sz="1200" b="1" dirty="0" err="1" smtClean="0">
                <a:solidFill>
                  <a:schemeClr val="bg1"/>
                </a:solidFill>
              </a:rPr>
              <a:t>Knowledge</a:t>
            </a:r>
            <a:r>
              <a:rPr lang="sv-SE" sz="1200" b="1" dirty="0" smtClean="0">
                <a:solidFill>
                  <a:schemeClr val="bg1"/>
                </a:solidFill>
              </a:rPr>
              <a:t> Manager. Ett onlineverktyg för att hitta, jämföra, diskutera, granska, publicera olika arketyper, ”templates” m.m.</a:t>
            </a:r>
          </a:p>
          <a:p>
            <a:endParaRPr lang="sv-SE" sz="1200" b="1" dirty="0">
              <a:solidFill>
                <a:schemeClr val="bg1"/>
              </a:solidFill>
            </a:endParaRPr>
          </a:p>
          <a:p>
            <a:r>
              <a:rPr lang="sv-SE" sz="1200" b="1" dirty="0" smtClean="0">
                <a:solidFill>
                  <a:schemeClr val="bg1"/>
                </a:solidFill>
              </a:rPr>
              <a:t>Den svenska översättningen sker i </a:t>
            </a:r>
            <a:r>
              <a:rPr lang="sv-SE" sz="1200" b="1" dirty="0" err="1" smtClean="0">
                <a:solidFill>
                  <a:schemeClr val="bg1"/>
                </a:solidFill>
              </a:rPr>
              <a:t>openEHRs</a:t>
            </a:r>
            <a:r>
              <a:rPr lang="sv-SE" sz="1200" b="1" dirty="0" smtClean="0">
                <a:solidFill>
                  <a:schemeClr val="bg1"/>
                </a:solidFill>
              </a:rPr>
              <a:t> internationella CKM.</a:t>
            </a:r>
            <a:endParaRPr lang="sv-SE" sz="1200" b="1" dirty="0">
              <a:solidFill>
                <a:schemeClr val="bg1"/>
              </a:solidFill>
            </a:endParaRPr>
          </a:p>
        </p:txBody>
      </p:sp>
      <p:sp>
        <p:nvSpPr>
          <p:cNvPr id="14" name="Höger 13"/>
          <p:cNvSpPr/>
          <p:nvPr/>
        </p:nvSpPr>
        <p:spPr>
          <a:xfrm rot="16200000">
            <a:off x="1502283" y="527037"/>
            <a:ext cx="554565" cy="182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5" name="Höger 14"/>
          <p:cNvSpPr/>
          <p:nvPr/>
        </p:nvSpPr>
        <p:spPr>
          <a:xfrm rot="16200000">
            <a:off x="6825494" y="804319"/>
            <a:ext cx="554565" cy="182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65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154108" y="4726034"/>
            <a:ext cx="500237" cy="273844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6</a:t>
            </a:fld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1" y="0"/>
            <a:ext cx="5380196" cy="515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ruta 6"/>
          <p:cNvSpPr txBox="1"/>
          <p:nvPr/>
        </p:nvSpPr>
        <p:spPr>
          <a:xfrm>
            <a:off x="6166131" y="526288"/>
            <a:ext cx="2977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bg1"/>
                </a:solidFill>
              </a:rPr>
              <a:t>CKM</a:t>
            </a:r>
          </a:p>
          <a:p>
            <a:endParaRPr lang="sv-SE" sz="1600" b="1" dirty="0" smtClean="0">
              <a:solidFill>
                <a:schemeClr val="bg1"/>
              </a:solidFill>
            </a:endParaRPr>
          </a:p>
          <a:p>
            <a:r>
              <a:rPr lang="sv-SE" sz="1600" b="1" dirty="0" smtClean="0">
                <a:solidFill>
                  <a:schemeClr val="bg1"/>
                </a:solidFill>
              </a:rPr>
              <a:t>2. Ansök om rollen som  översättare/granskare i projektet Common </a:t>
            </a:r>
            <a:r>
              <a:rPr lang="sv-SE" sz="1600" b="1" dirty="0" err="1" smtClean="0">
                <a:solidFill>
                  <a:schemeClr val="bg1"/>
                </a:solidFill>
              </a:rPr>
              <a:t>resources</a:t>
            </a:r>
            <a:r>
              <a:rPr lang="sv-SE" sz="1600" b="1" dirty="0" smtClean="0">
                <a:solidFill>
                  <a:schemeClr val="bg1"/>
                </a:solidFill>
              </a:rPr>
              <a:t>.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20" name="Höger 19"/>
          <p:cNvSpPr/>
          <p:nvPr/>
        </p:nvSpPr>
        <p:spPr>
          <a:xfrm rot="5400000">
            <a:off x="2319853" y="715297"/>
            <a:ext cx="554565" cy="182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Höger 20"/>
          <p:cNvSpPr/>
          <p:nvPr/>
        </p:nvSpPr>
        <p:spPr>
          <a:xfrm>
            <a:off x="156108" y="1951438"/>
            <a:ext cx="554565" cy="182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Höger 21"/>
          <p:cNvSpPr/>
          <p:nvPr/>
        </p:nvSpPr>
        <p:spPr>
          <a:xfrm rot="10800000">
            <a:off x="4478189" y="1283202"/>
            <a:ext cx="554565" cy="182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Höger 22"/>
          <p:cNvSpPr/>
          <p:nvPr/>
        </p:nvSpPr>
        <p:spPr>
          <a:xfrm rot="10800000">
            <a:off x="4200907" y="4635017"/>
            <a:ext cx="554565" cy="182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36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5380196" cy="515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154108" y="4726034"/>
            <a:ext cx="500237" cy="273844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344156" y="526288"/>
            <a:ext cx="27998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bg1"/>
                </a:solidFill>
              </a:rPr>
              <a:t>CKM</a:t>
            </a:r>
          </a:p>
          <a:p>
            <a:endParaRPr lang="sv-SE" sz="1600" b="1" dirty="0">
              <a:solidFill>
                <a:schemeClr val="bg1"/>
              </a:solidFill>
            </a:endParaRPr>
          </a:p>
          <a:p>
            <a:r>
              <a:rPr lang="sv-SE" sz="1600" b="1" dirty="0" smtClean="0">
                <a:solidFill>
                  <a:schemeClr val="bg1"/>
                </a:solidFill>
              </a:rPr>
              <a:t>3. Ange att du står till förfogande som översättare och att du kan svenska. 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21" name="Höger 20"/>
          <p:cNvSpPr/>
          <p:nvPr/>
        </p:nvSpPr>
        <p:spPr>
          <a:xfrm>
            <a:off x="1595441" y="1885822"/>
            <a:ext cx="554565" cy="182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Höger 21"/>
          <p:cNvSpPr/>
          <p:nvPr/>
        </p:nvSpPr>
        <p:spPr>
          <a:xfrm rot="10800000">
            <a:off x="5612721" y="907677"/>
            <a:ext cx="554565" cy="182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Höger 10"/>
          <p:cNvSpPr/>
          <p:nvPr/>
        </p:nvSpPr>
        <p:spPr>
          <a:xfrm>
            <a:off x="1688571" y="3215090"/>
            <a:ext cx="554565" cy="182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74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0"/>
            <a:ext cx="5380196" cy="5151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tshållare för bildnummer 3"/>
          <p:cNvSpPr>
            <a:spLocks noGrp="1"/>
          </p:cNvSpPr>
          <p:nvPr>
            <p:ph type="sldNum" sz="quarter" idx="4294967295"/>
          </p:nvPr>
        </p:nvSpPr>
        <p:spPr>
          <a:xfrm>
            <a:off x="154108" y="4726034"/>
            <a:ext cx="500237" cy="273844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6255144" y="526288"/>
            <a:ext cx="2751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bg1"/>
                </a:solidFill>
              </a:rPr>
              <a:t>CKM</a:t>
            </a:r>
          </a:p>
          <a:p>
            <a:endParaRPr lang="sv-SE" sz="1600" b="1" dirty="0">
              <a:solidFill>
                <a:schemeClr val="bg1"/>
              </a:solidFill>
            </a:endParaRPr>
          </a:p>
          <a:p>
            <a:r>
              <a:rPr lang="sv-SE" sz="1600" b="1" dirty="0" smtClean="0">
                <a:solidFill>
                  <a:schemeClr val="bg1"/>
                </a:solidFill>
              </a:rPr>
              <a:t>4. Bevaka eller adoptera arketyper</a:t>
            </a:r>
            <a:endParaRPr lang="sv-SE" sz="1600" b="1" dirty="0">
              <a:solidFill>
                <a:schemeClr val="bg1"/>
              </a:solidFill>
            </a:endParaRPr>
          </a:p>
        </p:txBody>
      </p:sp>
      <p:sp>
        <p:nvSpPr>
          <p:cNvPr id="6" name="Höger 5"/>
          <p:cNvSpPr/>
          <p:nvPr/>
        </p:nvSpPr>
        <p:spPr>
          <a:xfrm rot="16200000">
            <a:off x="3913709" y="1468220"/>
            <a:ext cx="554565" cy="182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Höger 7"/>
          <p:cNvSpPr/>
          <p:nvPr/>
        </p:nvSpPr>
        <p:spPr>
          <a:xfrm>
            <a:off x="308504" y="3136646"/>
            <a:ext cx="554565" cy="1820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13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Fler som deltar och bidrar</a:t>
            </a:r>
            <a:endParaRPr lang="sv-SE" dirty="0"/>
          </a:p>
          <a:p>
            <a:r>
              <a:rPr lang="sv-SE" dirty="0" smtClean="0"/>
              <a:t>Fortsatt översättningsarbete</a:t>
            </a:r>
            <a:endParaRPr lang="sv-SE" dirty="0"/>
          </a:p>
          <a:p>
            <a:r>
              <a:rPr lang="sv-SE" dirty="0" smtClean="0"/>
              <a:t>Inkubator i CKM för templates</a:t>
            </a:r>
            <a:r>
              <a:rPr lang="sv-SE" dirty="0"/>
              <a:t> </a:t>
            </a:r>
            <a:r>
              <a:rPr lang="sv-SE" dirty="0" smtClean="0"/>
              <a:t>och svenska arketyper</a:t>
            </a:r>
          </a:p>
          <a:p>
            <a:r>
              <a:rPr lang="sv-SE" dirty="0" smtClean="0"/>
              <a:t>Nationell styrning</a:t>
            </a:r>
            <a:endParaRPr lang="sv-SE" dirty="0"/>
          </a:p>
          <a:p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Framåtblick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4294967295"/>
          </p:nvPr>
        </p:nvSpPr>
        <p:spPr>
          <a:xfrm>
            <a:off x="154108" y="4726034"/>
            <a:ext cx="500237" cy="273844"/>
          </a:xfrm>
          <a:prstGeom prst="rect">
            <a:avLst/>
          </a:prstGeom>
        </p:spPr>
        <p:txBody>
          <a:bodyPr/>
          <a:lstStyle/>
          <a:p>
            <a:fld id="{6D8CCFDF-DFA5-484F-9FF8-7212AEA69C48}" type="slidenum">
              <a:rPr lang="sv-SE" smtClean="0"/>
              <a:pPr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759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talis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AF721A39-D35B-48BC-8731-8CE4EF935692}" vid="{3A40EA7B-FD8B-4546-89DB-CB433A846C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Vitalis2016template</Template>
  <TotalTime>787</TotalTime>
  <Words>311</Words>
  <Application>Microsoft Office PowerPoint</Application>
  <PresentationFormat>Bildspel på skärmen (16:9)</PresentationFormat>
  <Paragraphs>83</Paragraphs>
  <Slides>12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3" baseType="lpstr">
      <vt:lpstr>Vitalis2015</vt:lpstr>
      <vt:lpstr>Arketyper på svenska</vt:lpstr>
      <vt:lpstr>Vilka är med?</vt:lpstr>
      <vt:lpstr>Att delta i och ta del av arbetet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Framåtblick</vt:lpstr>
      <vt:lpstr>Länkar till CKM och wiki</vt:lpstr>
      <vt:lpstr>Leverantörer med openEHR-lösningar här</vt:lpstr>
      <vt:lpstr>Frågor? Diskussion!</vt:lpstr>
    </vt:vector>
  </TitlesOfParts>
  <Company>Lorensbergs Communication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Hans Almvide</dc:creator>
  <cp:lastModifiedBy>Skagerhult Åsa</cp:lastModifiedBy>
  <cp:revision>61</cp:revision>
  <cp:lastPrinted>2015-03-25T11:02:47Z</cp:lastPrinted>
  <dcterms:created xsi:type="dcterms:W3CDTF">2016-02-10T08:32:04Z</dcterms:created>
  <dcterms:modified xsi:type="dcterms:W3CDTF">2017-04-26T11:07:38Z</dcterms:modified>
</cp:coreProperties>
</file>